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vsdx" ContentType="application/vnd.ms-visio.drawing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sldIdLst>
    <p:sldId id="272" r:id="rId2"/>
    <p:sldId id="273" r:id="rId3"/>
    <p:sldId id="274" r:id="rId4"/>
    <p:sldId id="302" r:id="rId5"/>
    <p:sldId id="303" r:id="rId6"/>
    <p:sldId id="286" r:id="rId7"/>
    <p:sldId id="287" r:id="rId8"/>
    <p:sldId id="288" r:id="rId9"/>
    <p:sldId id="289" r:id="rId10"/>
    <p:sldId id="290" r:id="rId11"/>
    <p:sldId id="275" r:id="rId12"/>
    <p:sldId id="276" r:id="rId13"/>
    <p:sldId id="280" r:id="rId14"/>
    <p:sldId id="282" r:id="rId15"/>
    <p:sldId id="297" r:id="rId16"/>
    <p:sldId id="298" r:id="rId17"/>
    <p:sldId id="299" r:id="rId18"/>
    <p:sldId id="278" r:id="rId19"/>
    <p:sldId id="283" r:id="rId20"/>
    <p:sldId id="301" r:id="rId21"/>
    <p:sldId id="300" r:id="rId22"/>
    <p:sldId id="279" r:id="rId23"/>
    <p:sldId id="291" r:id="rId24"/>
    <p:sldId id="304" r:id="rId25"/>
    <p:sldId id="305" r:id="rId26"/>
    <p:sldId id="306" r:id="rId27"/>
    <p:sldId id="307" r:id="rId28"/>
    <p:sldId id="308" r:id="rId29"/>
    <p:sldId id="312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-60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D4573-58E7-4156-A133-2731F5F8D1A6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B0CF2-7F87-4E02-A248-870047730F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1498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95133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6208894"/>
            <a:ext cx="12192000" cy="649106"/>
            <a:chOff x="0" y="6208894"/>
            <a:chExt cx="12192000" cy="649106"/>
          </a:xfrm>
        </p:grpSpPr>
        <p:sp>
          <p:nvSpPr>
            <p:cNvPr id="2" name="Rectangle 1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1D30-C0A0-4124-A783-34D9F15FA0FE}" type="datetime1">
              <a:rPr lang="en-US" smtClean="0"/>
              <a:pPr/>
              <a:t>4/24/2019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808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D5871-AB0F-4B3D-8861-97E78CB7B47E}" type="datetime1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77777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8406-4C3F-4F3E-80BD-A22568EA37EB}" type="datetime1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69754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28077-7188-48C5-8679-2287FAC952E9}" type="datetime1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81682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B740-6776-4EE9-99FD-96D592FA5A23}" type="datetime1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193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6BD99-6FFD-46C5-B5E2-43A34BDA2566}" type="datetime1">
              <a:rPr lang="en-US" smtClean="0"/>
              <a:pPr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018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678E-214C-4CF8-97C7-95015FB02960}" type="datetime1">
              <a:rPr lang="en-US" smtClean="0"/>
              <a:pPr/>
              <a:t>4/24/2019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50188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60E0-FA77-4473-A859-74127B089143}" type="datetime1">
              <a:rPr lang="en-US" smtClean="0"/>
              <a:pPr/>
              <a:t>4/24/2019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71814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8D7B8-9F07-4899-827D-5F3CFDDEB574}" type="datetime1">
              <a:rPr lang="en-US" smtClean="0"/>
              <a:pPr/>
              <a:t>4/24/2019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2882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7C5C-1CD1-417D-A89C-14747F5222C7}" type="datetime1">
              <a:rPr lang="en-US" smtClean="0"/>
              <a:pPr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91926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9EFBB-CFA1-4AA8-9123-F0B52DBD84FE}" type="datetime1">
              <a:rPr lang="en-US" smtClean="0"/>
              <a:pPr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19624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29028" y="-7144"/>
            <a:ext cx="12240731" cy="6879658"/>
            <a:chOff x="0" y="-21658"/>
            <a:chExt cx="12240731" cy="6879658"/>
          </a:xfrm>
        </p:grpSpPr>
        <p:sp>
          <p:nvSpPr>
            <p:cNvPr id="26" name="Rectangle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0" y="-21658"/>
              <a:ext cx="12240731" cy="1041400"/>
              <a:chOff x="-25356" y="-7144"/>
              <a:chExt cx="12240731" cy="1041400"/>
            </a:xfrm>
          </p:grpSpPr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-12700" y="-7144"/>
                <a:ext cx="12217400" cy="1041400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shade val="50000"/>
                      <a:alpha val="45000"/>
                      <a:satMod val="120000"/>
                    </a:schemeClr>
                  </a:gs>
                  <a:gs pos="100000">
                    <a:schemeClr val="accent3">
                      <a:shade val="80000"/>
                      <a:alpha val="55000"/>
                      <a:satMod val="15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5842000" y="-7144"/>
                <a:ext cx="6350000" cy="638175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shade val="50000"/>
                      <a:alpha val="30000"/>
                      <a:satMod val="130000"/>
                    </a:schemeClr>
                  </a:gs>
                  <a:gs pos="80000">
                    <a:schemeClr val="accent2">
                      <a:shade val="75000"/>
                      <a:alpha val="45000"/>
                      <a:satMod val="14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-25356" y="202408"/>
                <a:ext cx="12240731" cy="649224"/>
                <a:chOff x="-19045" y="216550"/>
                <a:chExt cx="9180548" cy="649224"/>
              </a:xfrm>
            </p:grpSpPr>
            <p:sp>
              <p:nvSpPr>
                <p:cNvPr id="32" name="Freeform 31"/>
                <p:cNvSpPr>
                  <a:spLocks/>
                </p:cNvSpPr>
                <p:nvPr/>
              </p:nvSpPr>
              <p:spPr bwMode="auto">
                <a:xfrm rot="21435692">
                  <a:off x="-19045" y="216550"/>
                  <a:ext cx="9163050" cy="649224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966"/>
                    </a:cxn>
                    <a:cxn ang="0">
                      <a:pos x="1608" y="282"/>
                    </a:cxn>
                    <a:cxn ang="0">
                      <a:pos x="4110" y="1008"/>
                    </a:cxn>
                    <a:cxn ang="0">
                      <a:pos x="5772" y="0"/>
                    </a:cxn>
                  </a:cxnLst>
                  <a:rect l="0" t="0" r="0" b="0"/>
                  <a:pathLst>
                    <a:path w="5772" h="1055">
                      <a:moveTo>
                        <a:pt x="0" y="966"/>
                      </a:moveTo>
                      <a:cubicBezTo>
                        <a:pt x="282" y="738"/>
                        <a:pt x="923" y="275"/>
                        <a:pt x="1608" y="282"/>
                      </a:cubicBezTo>
                      <a:cubicBezTo>
                        <a:pt x="2293" y="289"/>
                        <a:pt x="3416" y="1055"/>
                        <a:pt x="4110" y="1008"/>
                      </a:cubicBezTo>
                      <a:cubicBezTo>
                        <a:pt x="4804" y="961"/>
                        <a:pt x="5426" y="210"/>
                        <a:pt x="5772" y="0"/>
                      </a:cubicBezTo>
                    </a:path>
                  </a:pathLst>
                </a:custGeom>
                <a:noFill/>
                <a:ln w="10795" cap="flat" cmpd="sng" algn="ctr">
                  <a:gradFill>
                    <a:gsLst>
                      <a:gs pos="74000">
                        <a:schemeClr val="accent3">
                          <a:shade val="75000"/>
                        </a:schemeClr>
                      </a:gs>
                      <a:gs pos="86000">
                        <a:schemeClr val="tx1">
                          <a:alpha val="29000"/>
                        </a:schemeClr>
                      </a:gs>
                      <a:gs pos="16000">
                        <a:schemeClr val="accent2">
                          <a:shade val="75000"/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800"/>
                </a:p>
              </p:txBody>
            </p:sp>
            <p:sp>
              <p:nvSpPr>
                <p:cNvPr id="33" name="Freeform 32"/>
                <p:cNvSpPr>
                  <a:spLocks/>
                </p:cNvSpPr>
                <p:nvPr/>
              </p:nvSpPr>
              <p:spPr bwMode="auto">
                <a:xfrm rot="21435692">
                  <a:off x="-14309" y="290003"/>
                  <a:ext cx="9175812" cy="530352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732"/>
                    </a:cxn>
                    <a:cxn ang="0">
                      <a:pos x="1638" y="228"/>
                    </a:cxn>
                    <a:cxn ang="0">
                      <a:pos x="4122" y="816"/>
                    </a:cxn>
                    <a:cxn ang="0">
                      <a:pos x="5766" y="0"/>
                    </a:cxn>
                  </a:cxnLst>
                  <a:rect l="0" t="0" r="0" b="0"/>
                  <a:pathLst>
                    <a:path w="5766" h="854">
                      <a:moveTo>
                        <a:pt x="0" y="732"/>
                      </a:moveTo>
                      <a:cubicBezTo>
                        <a:pt x="273" y="647"/>
                        <a:pt x="951" y="214"/>
                        <a:pt x="1638" y="228"/>
                      </a:cubicBezTo>
                      <a:cubicBezTo>
                        <a:pt x="2325" y="242"/>
                        <a:pt x="3434" y="854"/>
                        <a:pt x="4122" y="816"/>
                      </a:cubicBezTo>
                      <a:cubicBezTo>
                        <a:pt x="4810" y="778"/>
                        <a:pt x="5424" y="170"/>
                        <a:pt x="5766" y="0"/>
                      </a:cubicBezTo>
                    </a:path>
                  </a:pathLst>
                </a:custGeom>
                <a:noFill/>
                <a:ln w="9525" cap="flat" cmpd="sng" algn="ctr">
                  <a:gradFill>
                    <a:gsLst>
                      <a:gs pos="74000">
                        <a:schemeClr val="accent4"/>
                      </a:gs>
                      <a:gs pos="44000">
                        <a:schemeClr val="accent1"/>
                      </a:gs>
                      <a:gs pos="33000">
                        <a:schemeClr val="accent2"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800"/>
                </a:p>
              </p:txBody>
            </p:sp>
          </p:grpSp>
        </p:grp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 smtClean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fld id="{61146459-E3C3-4969-9224-5ED50B492D17}" type="datetime1">
              <a:rPr lang="en-US" smtClean="0"/>
              <a:pPr/>
              <a:t>4/24/2019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2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0" algn="l" rtl="0" eaLnBrk="1" latinLnBrk="0" hangingPunct="1">
        <a:spcBef>
          <a:spcPct val="20000"/>
        </a:spcBef>
        <a:buClr>
          <a:schemeClr val="tx2"/>
        </a:buClr>
        <a:buFontTx/>
        <a:buNone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111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vlp.sisrute.kemkes.go.id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isrute.kemkes.go.id/baru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isrute.kemkes.go.id/baru/index_ci.php/services/" TargetMode="External"/><Relationship Id="rId2" Type="http://schemas.openxmlformats.org/officeDocument/2006/relationships/hyperlink" Target="http://dvlp.sisrute.kemkes.go.id/index_ci.php/services/resume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naftali/rmi/blob/master/ResumeMedis.java" TargetMode="External"/><Relationship Id="rId2" Type="http://schemas.openxmlformats.org/officeDocument/2006/relationships/hyperlink" Target="https://github.com/dnaftali/rm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naftali/rmi/blob/master/rmi.php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222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333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INS-TI\Documents\ResumeMedisIntegrasi.mp4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sardjito.co.id/resumeapp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Resume </a:t>
            </a:r>
            <a:r>
              <a:rPr lang="en-US" dirty="0" err="1" smtClean="0"/>
              <a:t>Medis</a:t>
            </a:r>
            <a:r>
              <a:rPr lang="en-US" dirty="0" smtClean="0"/>
              <a:t> </a:t>
            </a:r>
            <a:r>
              <a:rPr lang="en-US" dirty="0" err="1" smtClean="0"/>
              <a:t>Terintegrasi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1200" y="3228535"/>
            <a:ext cx="10780584" cy="2789205"/>
          </a:xfrm>
        </p:spPr>
        <p:txBody>
          <a:bodyPr>
            <a:normAutofit/>
          </a:bodyPr>
          <a:lstStyle/>
          <a:p>
            <a:r>
              <a:rPr lang="id-ID" dirty="0" smtClean="0"/>
              <a:t>Pekanbaru</a:t>
            </a:r>
            <a:r>
              <a:rPr lang="en-US" dirty="0" smtClean="0"/>
              <a:t>, </a:t>
            </a:r>
            <a:r>
              <a:rPr lang="id-ID" dirty="0" smtClean="0"/>
              <a:t>24 April 2019</a:t>
            </a:r>
            <a:endParaRPr lang="en-US" dirty="0" smtClean="0"/>
          </a:p>
          <a:p>
            <a:endParaRPr lang="id-ID" dirty="0" smtClean="0"/>
          </a:p>
          <a:p>
            <a:r>
              <a:rPr lang="en-US" dirty="0" err="1" smtClean="0"/>
              <a:t>Instalasi</a:t>
            </a:r>
            <a:r>
              <a:rPr lang="en-US" dirty="0" smtClean="0"/>
              <a:t> </a:t>
            </a:r>
            <a:r>
              <a:rPr lang="en-US" dirty="0" err="1" smtClean="0"/>
              <a:t>Teknologi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endParaRPr lang="en-US" dirty="0" smtClean="0"/>
          </a:p>
          <a:p>
            <a:r>
              <a:rPr lang="en-US" dirty="0" smtClean="0"/>
              <a:t>RSUP Dr. </a:t>
            </a:r>
            <a:r>
              <a:rPr lang="en-US" dirty="0" err="1" smtClean="0"/>
              <a:t>Sardjito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49628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Kebijakan</a:t>
            </a:r>
            <a:endParaRPr lang="id-ID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71436" y="313513"/>
            <a:ext cx="7567483" cy="6120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Alur</a:t>
            </a:r>
            <a:endParaRPr lang="en-US" dirty="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103808" y="26015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11343590"/>
              </p:ext>
            </p:extLst>
          </p:nvPr>
        </p:nvGraphicFramePr>
        <p:xfrm>
          <a:off x="5138670" y="1529288"/>
          <a:ext cx="6051863" cy="4821221"/>
        </p:xfrm>
        <a:graphic>
          <a:graphicData uri="http://schemas.openxmlformats.org/presentationml/2006/ole">
            <p:oleObj spid="_x0000_s1056" r:id="rId3" imgW="5400697" imgH="4305287" progId="">
              <p:embed/>
            </p:oleObj>
          </a:graphicData>
        </a:graphic>
      </p:graphicFrame>
      <p:sp>
        <p:nvSpPr>
          <p:cNvPr id="13" name="Rectangle 12"/>
          <p:cNvSpPr/>
          <p:nvPr/>
        </p:nvSpPr>
        <p:spPr>
          <a:xfrm>
            <a:off x="609600" y="2881010"/>
            <a:ext cx="50828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Sistem</a:t>
            </a:r>
            <a:r>
              <a:rPr lang="en-US" sz="2800" dirty="0"/>
              <a:t> Resume </a:t>
            </a:r>
            <a:r>
              <a:rPr lang="en-US" sz="2800" dirty="0" err="1"/>
              <a:t>Medis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dilakses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2 </a:t>
            </a:r>
            <a:r>
              <a:rPr lang="en-US" sz="2800" dirty="0" err="1"/>
              <a:t>metode</a:t>
            </a:r>
            <a:r>
              <a:rPr lang="en-US" sz="2800" dirty="0"/>
              <a:t>, </a:t>
            </a:r>
            <a:r>
              <a:rPr lang="en-US" sz="2800" dirty="0" err="1"/>
              <a:t>yaitu</a:t>
            </a:r>
            <a:r>
              <a:rPr lang="en-US" sz="2800" dirty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Sisrute</a:t>
            </a:r>
            <a:r>
              <a:rPr lang="en-US" dirty="0"/>
              <a:t> – Resume </a:t>
            </a:r>
            <a:r>
              <a:rPr lang="en-US" dirty="0" err="1"/>
              <a:t>Medis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Web Service </a:t>
            </a:r>
            <a:r>
              <a:rPr lang="en-US" dirty="0" err="1" smtClean="0"/>
              <a:t>melalui</a:t>
            </a:r>
            <a:r>
              <a:rPr lang="en-US" dirty="0" smtClean="0"/>
              <a:t> SIMRS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5085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 err="1"/>
              <a:t>Aplikasi</a:t>
            </a:r>
            <a:r>
              <a:rPr lang="en-US" b="1" dirty="0"/>
              <a:t> </a:t>
            </a:r>
            <a:r>
              <a:rPr lang="en-US" b="1" dirty="0" err="1"/>
              <a:t>Sisrute</a:t>
            </a:r>
            <a:r>
              <a:rPr lang="en-US" b="1" dirty="0"/>
              <a:t> – Resume </a:t>
            </a:r>
            <a:r>
              <a:rPr lang="en-US" b="1" dirty="0" err="1" smtClean="0"/>
              <a:t>Medis</a:t>
            </a:r>
            <a:r>
              <a:rPr lang="en-US" b="1" dirty="0" smtClean="0"/>
              <a:t> (1)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13099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Proses </a:t>
            </a:r>
            <a:r>
              <a:rPr lang="en-US" dirty="0" err="1"/>
              <a:t>rujukan</a:t>
            </a:r>
            <a:r>
              <a:rPr lang="en-US" dirty="0"/>
              <a:t> </a:t>
            </a:r>
            <a:r>
              <a:rPr lang="en-US" dirty="0" err="1"/>
              <a:t>pasien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faskes</a:t>
            </a:r>
            <a:r>
              <a:rPr lang="en-US" dirty="0"/>
              <a:t> yang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Resume </a:t>
            </a:r>
            <a:r>
              <a:rPr lang="en-US" dirty="0" err="1"/>
              <a:t>Medis</a:t>
            </a:r>
            <a:r>
              <a:rPr lang="en-US" dirty="0"/>
              <a:t> </a:t>
            </a:r>
            <a:r>
              <a:rPr lang="en-US" dirty="0" err="1"/>
              <a:t>Elektronik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Sisrute</a:t>
            </a:r>
            <a:r>
              <a:rPr lang="en-US" dirty="0"/>
              <a:t> – Resume </a:t>
            </a:r>
            <a:r>
              <a:rPr lang="en-US" dirty="0" err="1" smtClean="0"/>
              <a:t>Medis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6694" y="3422098"/>
            <a:ext cx="4508077" cy="26766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" y="3872025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sz="2000" dirty="0" smtClean="0"/>
              <a:t>Uji coba k</a:t>
            </a:r>
            <a:r>
              <a:rPr lang="en-US" sz="2000" dirty="0" err="1" smtClean="0"/>
              <a:t>unjungi</a:t>
            </a:r>
            <a:r>
              <a:rPr lang="en-US" sz="2000" dirty="0" smtClean="0"/>
              <a:t> </a:t>
            </a:r>
            <a:r>
              <a:rPr lang="en-US" sz="2000" dirty="0"/>
              <a:t>situs </a:t>
            </a:r>
            <a:r>
              <a:rPr lang="en-US" sz="2000" dirty="0" err="1"/>
              <a:t>Sisrute</a:t>
            </a:r>
            <a:r>
              <a:rPr lang="en-US" sz="2000" dirty="0"/>
              <a:t> – Resume </a:t>
            </a:r>
            <a:r>
              <a:rPr lang="en-US" sz="2000" dirty="0" err="1"/>
              <a:t>Medis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tautan</a:t>
            </a:r>
            <a:r>
              <a:rPr lang="en-US" sz="2000" dirty="0"/>
              <a:t> </a:t>
            </a:r>
            <a:r>
              <a:rPr lang="en-US" sz="2000" u="sng" dirty="0">
                <a:hlinkClick r:id="rId3"/>
              </a:rPr>
              <a:t>http://</a:t>
            </a:r>
            <a:r>
              <a:rPr lang="en-US" sz="2000" u="sng" dirty="0" smtClean="0">
                <a:hlinkClick r:id="rId3"/>
              </a:rPr>
              <a:t>dvlp.sisrute.kemkes.go.id/</a:t>
            </a:r>
            <a:r>
              <a:rPr lang="id-ID" sz="2000" u="sng" dirty="0" smtClean="0"/>
              <a:t> (</a:t>
            </a:r>
            <a:r>
              <a:rPr lang="id-ID" sz="2000" dirty="0" smtClean="0"/>
              <a:t>Aplikasi live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tautan</a:t>
            </a:r>
            <a:r>
              <a:rPr lang="en-US" sz="2000" dirty="0" smtClean="0"/>
              <a:t> </a:t>
            </a:r>
            <a:r>
              <a:rPr lang="en-US" sz="2000" u="sng" dirty="0" smtClean="0">
                <a:hlinkClick r:id="rId4"/>
              </a:rPr>
              <a:t>http://sisrute.kemkes.go.id</a:t>
            </a:r>
            <a:r>
              <a:rPr lang="id-ID" sz="2000" u="sng" dirty="0" smtClean="0">
                <a:hlinkClick r:id="rId4"/>
              </a:rPr>
              <a:t>/baru</a:t>
            </a:r>
            <a:r>
              <a:rPr lang="id-ID" sz="2000" u="sng" dirty="0" smtClean="0"/>
              <a:t> )</a:t>
            </a:r>
          </a:p>
          <a:p>
            <a:pPr marL="514350" indent="-514350">
              <a:buFont typeface="+mj-lt"/>
              <a:buAutoNum type="arabicPeriod"/>
            </a:pPr>
            <a:endParaRPr lang="id-ID" sz="2000" u="sng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Login </a:t>
            </a:r>
            <a:r>
              <a:rPr lang="en-US" sz="2000" dirty="0" err="1"/>
              <a:t>menggunakan</a:t>
            </a:r>
            <a:r>
              <a:rPr lang="en-US" sz="2000" dirty="0"/>
              <a:t> username </a:t>
            </a:r>
            <a:r>
              <a:rPr lang="en-US" sz="2000" dirty="0" err="1"/>
              <a:t>dan</a:t>
            </a:r>
            <a:r>
              <a:rPr lang="en-US" sz="2000" dirty="0"/>
              <a:t> password yang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dimiliki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3252008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 err="1"/>
              <a:t>Aplikasi</a:t>
            </a:r>
            <a:r>
              <a:rPr lang="en-US" b="1" dirty="0"/>
              <a:t> </a:t>
            </a:r>
            <a:r>
              <a:rPr lang="en-US" b="1" dirty="0" err="1"/>
              <a:t>Sisrute</a:t>
            </a:r>
            <a:r>
              <a:rPr lang="en-US" b="1" dirty="0"/>
              <a:t> – Resume </a:t>
            </a:r>
            <a:r>
              <a:rPr lang="en-US" b="1" dirty="0" err="1" smtClean="0"/>
              <a:t>Medis</a:t>
            </a:r>
            <a:r>
              <a:rPr lang="en-US" b="1" dirty="0" smtClean="0"/>
              <a:t> (2)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254550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000" dirty="0" err="1"/>
              <a:t>Pilih</a:t>
            </a:r>
            <a:r>
              <a:rPr lang="en-US" sz="2000" dirty="0"/>
              <a:t> menu </a:t>
            </a:r>
            <a:r>
              <a:rPr lang="en-US" sz="2000" i="1" dirty="0"/>
              <a:t>Resume </a:t>
            </a:r>
            <a:r>
              <a:rPr lang="en-US" sz="2000" i="1" dirty="0" err="1"/>
              <a:t>Medis</a:t>
            </a:r>
            <a:r>
              <a:rPr lang="en-US" sz="2000" dirty="0"/>
              <a:t> – </a:t>
            </a:r>
            <a:r>
              <a:rPr lang="en-US" sz="2000" i="1" dirty="0" err="1"/>
              <a:t>Tambah</a:t>
            </a:r>
            <a:r>
              <a:rPr lang="en-US" sz="2000" i="1" dirty="0"/>
              <a:t> Resume </a:t>
            </a:r>
            <a:r>
              <a:rPr lang="en-US" sz="2000" i="1" dirty="0" err="1"/>
              <a:t>Medis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lengkapi</a:t>
            </a:r>
            <a:r>
              <a:rPr lang="en-US" sz="2000" dirty="0"/>
              <a:t> </a:t>
            </a:r>
            <a:r>
              <a:rPr lang="en-US" sz="2000" dirty="0" err="1"/>
              <a:t>daftar</a:t>
            </a:r>
            <a:r>
              <a:rPr lang="en-US" sz="2000" dirty="0"/>
              <a:t> </a:t>
            </a:r>
            <a:r>
              <a:rPr lang="en-US" sz="2000" dirty="0" err="1"/>
              <a:t>isian</a:t>
            </a:r>
            <a:r>
              <a:rPr lang="en-US" sz="2000" dirty="0"/>
              <a:t> yang </a:t>
            </a:r>
            <a:r>
              <a:rPr lang="en-US" sz="2000" dirty="0" err="1"/>
              <a:t>tersedia</a:t>
            </a:r>
            <a:r>
              <a:rPr lang="en-US" sz="2000" dirty="0" smtClean="0"/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5486400" y="55110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melengkapi</a:t>
            </a:r>
            <a:r>
              <a:rPr lang="en-US" dirty="0" smtClean="0"/>
              <a:t> </a:t>
            </a:r>
            <a:r>
              <a:rPr lang="en-US" dirty="0" err="1" smtClean="0"/>
              <a:t>isian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Sakit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rujukan</a:t>
            </a:r>
            <a:r>
              <a:rPr lang="en-US" dirty="0"/>
              <a:t> </a:t>
            </a:r>
            <a:r>
              <a:rPr lang="en-US" dirty="0" err="1"/>
              <a:t>dilanjutkan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Simpan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730" y="3922336"/>
            <a:ext cx="5035639" cy="2683708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1528" y="2559155"/>
            <a:ext cx="4479720" cy="27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73091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 err="1"/>
              <a:t>Aplikasi</a:t>
            </a:r>
            <a:r>
              <a:rPr lang="en-US" b="1" dirty="0"/>
              <a:t> </a:t>
            </a:r>
            <a:r>
              <a:rPr lang="en-US" b="1" dirty="0" err="1"/>
              <a:t>Sisrute</a:t>
            </a:r>
            <a:r>
              <a:rPr lang="en-US" b="1" dirty="0"/>
              <a:t> – Resume </a:t>
            </a:r>
            <a:r>
              <a:rPr lang="en-US" b="1" dirty="0" err="1" smtClean="0"/>
              <a:t>Medis</a:t>
            </a:r>
            <a:r>
              <a:rPr lang="en-US" b="1" dirty="0" smtClean="0"/>
              <a:t> (</a:t>
            </a:r>
            <a:r>
              <a:rPr lang="id-ID" b="1" dirty="0" smtClean="0"/>
              <a:t>3</a:t>
            </a:r>
            <a:r>
              <a:rPr lang="en-US" b="1" dirty="0" smtClean="0"/>
              <a:t>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02276" y="3209459"/>
            <a:ext cx="5593724" cy="2070880"/>
          </a:xfrm>
        </p:spPr>
        <p:txBody>
          <a:bodyPr>
            <a:normAutofit lnSpcReduction="10000"/>
          </a:bodyPr>
          <a:lstStyle/>
          <a:p>
            <a:pPr marL="27432" indent="0">
              <a:buNone/>
            </a:pP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faskes</a:t>
            </a:r>
            <a:r>
              <a:rPr lang="en-US" dirty="0" smtClean="0"/>
              <a:t> juga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/>
              <a:t>mencari</a:t>
            </a:r>
            <a:r>
              <a:rPr lang="en-US" dirty="0"/>
              <a:t>/</a:t>
            </a:r>
            <a:r>
              <a:rPr lang="en-US" dirty="0" err="1"/>
              <a:t>melihat</a:t>
            </a:r>
            <a:r>
              <a:rPr lang="en-US" dirty="0"/>
              <a:t> data resume </a:t>
            </a:r>
            <a:r>
              <a:rPr lang="en-US" dirty="0" err="1"/>
              <a:t>medis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tersimpan</a:t>
            </a:r>
            <a:r>
              <a:rPr lang="en-US" dirty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mengakses</a:t>
            </a:r>
            <a:r>
              <a:rPr lang="en-US" dirty="0" smtClean="0"/>
              <a:t> </a:t>
            </a:r>
            <a:r>
              <a:rPr lang="en-US" dirty="0"/>
              <a:t>menu </a:t>
            </a:r>
            <a:r>
              <a:rPr lang="en-US" i="1" dirty="0"/>
              <a:t>Resume </a:t>
            </a:r>
            <a:r>
              <a:rPr lang="en-US" i="1" dirty="0" err="1"/>
              <a:t>Medis</a:t>
            </a:r>
            <a:r>
              <a:rPr lang="en-US" dirty="0"/>
              <a:t> – </a:t>
            </a:r>
            <a:r>
              <a:rPr lang="id-ID" i="1" dirty="0" smtClean="0"/>
              <a:t>List</a:t>
            </a:r>
            <a:r>
              <a:rPr lang="en-US" i="1" dirty="0" smtClean="0"/>
              <a:t> Resume</a:t>
            </a:r>
            <a:r>
              <a:rPr lang="id-ID" i="1" dirty="0" smtClean="0"/>
              <a:t> Medis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8980" y="2185939"/>
            <a:ext cx="5432080" cy="36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4495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/>
              <a:t>Web Service Resume </a:t>
            </a:r>
            <a:r>
              <a:rPr lang="en-US" sz="4000" b="1" dirty="0" err="1"/>
              <a:t>Medis</a:t>
            </a:r>
            <a:r>
              <a:rPr lang="en-US" sz="4000" b="1" dirty="0"/>
              <a:t> </a:t>
            </a:r>
            <a:r>
              <a:rPr lang="en-US" sz="4000" b="1" dirty="0" err="1" smtClean="0"/>
              <a:t>terintegrasi</a:t>
            </a:r>
            <a:r>
              <a:rPr lang="id-ID" sz="4000" b="1" dirty="0" smtClean="0"/>
              <a:t> (1)</a:t>
            </a:r>
            <a:endParaRPr lang="id-ID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Proses </a:t>
            </a:r>
            <a:r>
              <a:rPr lang="en-US" dirty="0" err="1" smtClean="0"/>
              <a:t>rujukan</a:t>
            </a:r>
            <a:r>
              <a:rPr lang="en-US" dirty="0" smtClean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faskes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Resume </a:t>
            </a:r>
            <a:r>
              <a:rPr lang="en-US" dirty="0" err="1"/>
              <a:t>Medis</a:t>
            </a:r>
            <a:r>
              <a:rPr lang="en-US" dirty="0"/>
              <a:t> </a:t>
            </a:r>
            <a:r>
              <a:rPr lang="en-US" dirty="0" err="1"/>
              <a:t>Elektronik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bridging SIMRS </a:t>
            </a:r>
            <a:r>
              <a:rPr lang="en-US" dirty="0" err="1"/>
              <a:t>dengan</a:t>
            </a:r>
            <a:r>
              <a:rPr lang="en-US" dirty="0"/>
              <a:t> Web Service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disediakan</a:t>
            </a:r>
            <a:r>
              <a:rPr lang="en-US" dirty="0"/>
              <a:t>.</a:t>
            </a:r>
            <a:endParaRPr lang="id-ID" dirty="0"/>
          </a:p>
          <a:p>
            <a:endParaRPr lang="id-ID" dirty="0"/>
          </a:p>
          <a:p>
            <a:r>
              <a:rPr lang="en-US" i="1" dirty="0"/>
              <a:t>{BASE URL}</a:t>
            </a:r>
            <a:r>
              <a:rPr lang="en-US" dirty="0"/>
              <a:t> development = </a:t>
            </a:r>
            <a:r>
              <a:rPr lang="id-ID" u="sng" smtClean="0">
                <a:hlinkClick r:id="rId2"/>
              </a:rPr>
              <a:t>http</a:t>
            </a:r>
            <a:r>
              <a:rPr lang="id-ID" u="sng" smtClean="0">
                <a:hlinkClick r:id="rId2"/>
              </a:rPr>
              <a:t>://</a:t>
            </a:r>
            <a:r>
              <a:rPr lang="id-ID" u="sng" smtClean="0">
                <a:hlinkClick r:id="rId2"/>
              </a:rPr>
              <a:t>dvlp.sisrute.kemkes.go.id/index_ci.php/services/resume/</a:t>
            </a:r>
            <a:endParaRPr lang="id-ID" u="sng" smtClean="0"/>
          </a:p>
          <a:p>
            <a:pPr>
              <a:buNone/>
            </a:pPr>
            <a:endParaRPr lang="id-ID" dirty="0"/>
          </a:p>
          <a:p>
            <a:r>
              <a:rPr lang="en-US" i="1" dirty="0"/>
              <a:t>{BASE URL}</a:t>
            </a:r>
            <a:r>
              <a:rPr lang="en-US" dirty="0"/>
              <a:t> live = </a:t>
            </a:r>
            <a:r>
              <a:rPr lang="id-ID" u="sng" dirty="0">
                <a:hlinkClick r:id="rId3"/>
              </a:rPr>
              <a:t>https://sisrute.kemkes.go.id/baru/index_ci.php/services/</a:t>
            </a:r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1844848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/>
              <a:t>Web Service Resume </a:t>
            </a:r>
            <a:r>
              <a:rPr lang="en-US" sz="4000" b="1" dirty="0" err="1"/>
              <a:t>Medis</a:t>
            </a:r>
            <a:r>
              <a:rPr lang="en-US" sz="4000" b="1" dirty="0"/>
              <a:t> </a:t>
            </a:r>
            <a:r>
              <a:rPr lang="en-US" sz="4000" b="1" dirty="0" err="1"/>
              <a:t>terintegrasi</a:t>
            </a:r>
            <a:r>
              <a:rPr lang="id-ID" sz="4000" b="1" dirty="0"/>
              <a:t> </a:t>
            </a:r>
            <a:r>
              <a:rPr lang="id-ID" sz="4000" b="1" dirty="0" smtClean="0"/>
              <a:t>(2)</a:t>
            </a:r>
            <a:endParaRPr lang="id-ID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source code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di </a:t>
            </a:r>
            <a:r>
              <a:rPr lang="en-US" u="sng" dirty="0">
                <a:hlinkClick r:id="rId2"/>
              </a:rPr>
              <a:t>https://github.com/dnaftali/rmi</a:t>
            </a:r>
            <a:endParaRPr lang="id-ID" dirty="0"/>
          </a:p>
          <a:p>
            <a:endParaRPr lang="id-ID" dirty="0"/>
          </a:p>
          <a:p>
            <a:r>
              <a:rPr lang="en-US" dirty="0"/>
              <a:t>Java: </a:t>
            </a:r>
            <a:r>
              <a:rPr lang="en-US" u="sng" dirty="0" smtClean="0">
                <a:hlinkClick r:id="rId3"/>
              </a:rPr>
              <a:t>https://</a:t>
            </a:r>
            <a:r>
              <a:rPr lang="en-US" u="sng" dirty="0" smtClean="0">
                <a:hlinkClick r:id="rId3"/>
              </a:rPr>
              <a:t>github.com/dnaftali/rmi/blob/master/ResumeMedis.java</a:t>
            </a:r>
            <a:endParaRPr lang="id-ID" dirty="0"/>
          </a:p>
          <a:p>
            <a:r>
              <a:rPr lang="en-US" dirty="0"/>
              <a:t>PHP: </a:t>
            </a:r>
            <a:r>
              <a:rPr lang="en-US" u="sng" dirty="0">
                <a:hlinkClick r:id="rId4"/>
              </a:rPr>
              <a:t>https://github.com/dnaftali/rmi/blob/master/rmi.php</a:t>
            </a:r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839747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Sisrute Integrasi dengan SIMRS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35480"/>
            <a:ext cx="11277600" cy="4389120"/>
          </a:xfrm>
        </p:spPr>
        <p:txBody>
          <a:bodyPr>
            <a:normAutofit/>
          </a:bodyPr>
          <a:lstStyle/>
          <a:p>
            <a:r>
              <a:rPr lang="en-US" sz="4000" smtClean="0"/>
              <a:t>JUKNIS dapat di dowload :</a:t>
            </a:r>
          </a:p>
          <a:p>
            <a:endParaRPr lang="en-US" sz="4000"/>
          </a:p>
          <a:p>
            <a:pPr marL="0" indent="0">
              <a:buNone/>
            </a:pPr>
            <a:r>
              <a:rPr lang="en-US" sz="4000"/>
              <a:t>http://dvlp.sisrute.kemkes.go.id/juknis_eresume/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3059401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Simpan</a:t>
            </a:r>
            <a:r>
              <a:rPr lang="en-US" dirty="0"/>
              <a:t>/</a:t>
            </a:r>
            <a:r>
              <a:rPr lang="en-US" dirty="0" err="1"/>
              <a:t>Tambah</a:t>
            </a:r>
            <a:r>
              <a:rPr lang="en-US" dirty="0"/>
              <a:t> Resume </a:t>
            </a:r>
            <a:r>
              <a:rPr lang="en-US" dirty="0" err="1"/>
              <a:t>Medis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304389"/>
            <a:ext cx="5443470" cy="4146998"/>
          </a:xfrm>
        </p:spPr>
        <p:txBody>
          <a:bodyPr>
            <a:noAutofit/>
          </a:bodyPr>
          <a:lstStyle/>
          <a:p>
            <a:pPr marL="484632" indent="-457200">
              <a:buFont typeface="+mj-lt"/>
              <a:buAutoNum type="arabicPeriod"/>
            </a:pPr>
            <a:r>
              <a:rPr lang="en-US" sz="1800" dirty="0" err="1"/>
              <a:t>Pengguna</a:t>
            </a:r>
            <a:r>
              <a:rPr lang="en-US" sz="1800" dirty="0"/>
              <a:t> </a:t>
            </a:r>
            <a:r>
              <a:rPr lang="en-US" sz="1800" dirty="0" err="1"/>
              <a:t>menginputkan</a:t>
            </a:r>
            <a:r>
              <a:rPr lang="en-US" sz="1800" dirty="0"/>
              <a:t> data resume </a:t>
            </a:r>
            <a:r>
              <a:rPr lang="en-US" sz="1800" dirty="0" err="1"/>
              <a:t>medis</a:t>
            </a:r>
            <a:r>
              <a:rPr lang="en-US" sz="1800" dirty="0"/>
              <a:t> </a:t>
            </a:r>
            <a:r>
              <a:rPr lang="en-US" sz="1800" dirty="0" err="1"/>
              <a:t>pasien</a:t>
            </a:r>
            <a:r>
              <a:rPr lang="en-US" sz="1800" dirty="0"/>
              <a:t> </a:t>
            </a:r>
            <a:r>
              <a:rPr lang="en-US" sz="1800" dirty="0" err="1"/>
              <a:t>pulang</a:t>
            </a:r>
            <a:r>
              <a:rPr lang="en-US" sz="1800" dirty="0"/>
              <a:t> di SIMRS </a:t>
            </a:r>
            <a:r>
              <a:rPr lang="en-US" sz="1800" dirty="0" err="1"/>
              <a:t>milik</a:t>
            </a:r>
            <a:r>
              <a:rPr lang="en-US" sz="1800" dirty="0"/>
              <a:t> </a:t>
            </a:r>
            <a:r>
              <a:rPr lang="en-US" sz="1800" dirty="0" err="1"/>
              <a:t>faskesnya</a:t>
            </a:r>
            <a:endParaRPr lang="en-US" sz="1800" dirty="0"/>
          </a:p>
          <a:p>
            <a:pPr marL="484632" indent="-457200">
              <a:buFont typeface="+mj-lt"/>
              <a:buAutoNum type="arabicPeriod"/>
            </a:pPr>
            <a:r>
              <a:rPr lang="en-US" sz="1800" dirty="0"/>
              <a:t>SIMRS </a:t>
            </a:r>
            <a:r>
              <a:rPr lang="en-US" sz="1800" dirty="0" err="1"/>
              <a:t>menyusun</a:t>
            </a:r>
            <a:r>
              <a:rPr lang="en-US" sz="1800" dirty="0"/>
              <a:t> (</a:t>
            </a:r>
            <a:r>
              <a:rPr lang="en-US" sz="1800" i="1" dirty="0"/>
              <a:t>generate</a:t>
            </a:r>
            <a:r>
              <a:rPr lang="en-US" sz="1800" dirty="0"/>
              <a:t>) data resume </a:t>
            </a:r>
            <a:r>
              <a:rPr lang="en-US" sz="1800" dirty="0" err="1"/>
              <a:t>medis</a:t>
            </a:r>
            <a:r>
              <a:rPr lang="en-US" sz="1800" dirty="0"/>
              <a:t> </a:t>
            </a:r>
            <a:r>
              <a:rPr lang="en-US" sz="1800" dirty="0" err="1"/>
              <a:t>sesuai</a:t>
            </a:r>
            <a:r>
              <a:rPr lang="en-US" sz="1800" dirty="0"/>
              <a:t> format </a:t>
            </a:r>
            <a:r>
              <a:rPr lang="en-US" sz="1800" dirty="0" err="1"/>
              <a:t>standar</a:t>
            </a:r>
            <a:r>
              <a:rPr lang="en-US" sz="1800" dirty="0"/>
              <a:t> resume </a:t>
            </a:r>
            <a:r>
              <a:rPr lang="en-US" sz="1800" dirty="0" err="1"/>
              <a:t>medis</a:t>
            </a:r>
            <a:r>
              <a:rPr lang="en-US" sz="1800" dirty="0"/>
              <a:t> </a:t>
            </a:r>
            <a:r>
              <a:rPr lang="en-US" sz="1800" dirty="0" err="1"/>
              <a:t>integrasi</a:t>
            </a:r>
            <a:r>
              <a:rPr lang="en-US" sz="1800" dirty="0"/>
              <a:t> (RMI).</a:t>
            </a:r>
          </a:p>
          <a:p>
            <a:pPr marL="484632" indent="-457200">
              <a:buFont typeface="+mj-lt"/>
              <a:buAutoNum type="arabicPeriod"/>
            </a:pPr>
            <a:r>
              <a:rPr lang="en-US" sz="1800" dirty="0"/>
              <a:t>SIMRS </a:t>
            </a:r>
            <a:r>
              <a:rPr lang="en-US" sz="1800" dirty="0" err="1"/>
              <a:t>mengirim</a:t>
            </a:r>
            <a:r>
              <a:rPr lang="en-US" sz="1800" dirty="0"/>
              <a:t> data </a:t>
            </a:r>
            <a:r>
              <a:rPr lang="en-US" sz="1800" dirty="0" err="1"/>
              <a:t>hasil</a:t>
            </a:r>
            <a:r>
              <a:rPr lang="en-US" sz="1800" dirty="0"/>
              <a:t> generate </a:t>
            </a:r>
            <a:r>
              <a:rPr lang="en-US" sz="1800" dirty="0" err="1"/>
              <a:t>ke</a:t>
            </a:r>
            <a:r>
              <a:rPr lang="en-US" sz="1800" dirty="0"/>
              <a:t> system RMI </a:t>
            </a:r>
            <a:r>
              <a:rPr lang="en-US" sz="1800" dirty="0" err="1"/>
              <a:t>kemenkes</a:t>
            </a:r>
            <a:r>
              <a:rPr lang="en-US" sz="1800" dirty="0"/>
              <a:t> via web service</a:t>
            </a:r>
          </a:p>
          <a:p>
            <a:pPr marL="484632" indent="-457200">
              <a:buFont typeface="+mj-lt"/>
              <a:buAutoNum type="arabicPeriod"/>
            </a:pPr>
            <a:r>
              <a:rPr lang="en-US" sz="1800" dirty="0"/>
              <a:t>RMI </a:t>
            </a:r>
            <a:r>
              <a:rPr lang="en-US" sz="1800" dirty="0" err="1"/>
              <a:t>memvalidasi</a:t>
            </a:r>
            <a:r>
              <a:rPr lang="en-US" sz="1800" dirty="0"/>
              <a:t> data yang </a:t>
            </a:r>
            <a:r>
              <a:rPr lang="en-US" sz="1800" dirty="0" err="1"/>
              <a:t>diterima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menyimpan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i="1" dirty="0"/>
              <a:t>bank data</a:t>
            </a:r>
            <a:r>
              <a:rPr lang="en-US" sz="1800" dirty="0"/>
              <a:t> resume </a:t>
            </a:r>
            <a:r>
              <a:rPr lang="en-US" sz="1800" dirty="0" err="1"/>
              <a:t>medis</a:t>
            </a:r>
            <a:r>
              <a:rPr lang="en-US" sz="1800" dirty="0"/>
              <a:t> </a:t>
            </a:r>
            <a:r>
              <a:rPr lang="en-US" sz="1800" dirty="0" err="1"/>
              <a:t>nasional</a:t>
            </a:r>
            <a:endParaRPr lang="en-US" sz="1800" dirty="0"/>
          </a:p>
          <a:p>
            <a:pPr marL="484632" indent="-457200">
              <a:buFont typeface="+mj-lt"/>
              <a:buAutoNum type="arabicPeriod"/>
            </a:pPr>
            <a:r>
              <a:rPr lang="en-US" sz="1800" dirty="0"/>
              <a:t>RMI </a:t>
            </a:r>
            <a:r>
              <a:rPr lang="en-US" sz="1800" dirty="0" err="1"/>
              <a:t>melaporkan</a:t>
            </a:r>
            <a:r>
              <a:rPr lang="en-US" sz="1800" dirty="0"/>
              <a:t> status </a:t>
            </a:r>
            <a:r>
              <a:rPr lang="en-US" sz="1800" dirty="0" err="1"/>
              <a:t>simpan</a:t>
            </a:r>
            <a:r>
              <a:rPr lang="en-US" sz="1800" dirty="0"/>
              <a:t> data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smtClean="0"/>
              <a:t>SIMRS</a:t>
            </a:r>
          </a:p>
          <a:p>
            <a:pPr marL="484632" indent="-457200">
              <a:buFont typeface="+mj-lt"/>
              <a:buAutoNum type="arabicPeriod"/>
            </a:pPr>
            <a:r>
              <a:rPr lang="en-US" sz="1800" dirty="0" smtClean="0"/>
              <a:t>SIMRS </a:t>
            </a:r>
            <a:r>
              <a:rPr lang="en-US" sz="1800" dirty="0" err="1"/>
              <a:t>menandai</a:t>
            </a:r>
            <a:r>
              <a:rPr lang="en-US" sz="1800" dirty="0"/>
              <a:t> (</a:t>
            </a:r>
            <a:r>
              <a:rPr lang="en-US" sz="1800" i="1" dirty="0"/>
              <a:t>flag</a:t>
            </a:r>
            <a:r>
              <a:rPr lang="en-US" sz="1800" dirty="0"/>
              <a:t>) data resume </a:t>
            </a:r>
            <a:r>
              <a:rPr lang="en-US" sz="1800" dirty="0" err="1"/>
              <a:t>medis</a:t>
            </a:r>
            <a:r>
              <a:rPr lang="en-US" sz="1800" dirty="0"/>
              <a:t> </a:t>
            </a:r>
            <a:r>
              <a:rPr lang="en-US" sz="1800" dirty="0" err="1"/>
              <a:t>pasien</a:t>
            </a:r>
            <a:r>
              <a:rPr lang="en-US" sz="1800" dirty="0"/>
              <a:t> yang </a:t>
            </a:r>
            <a:r>
              <a:rPr lang="en-US" sz="1800" dirty="0" err="1"/>
              <a:t>telah</a:t>
            </a:r>
            <a:r>
              <a:rPr lang="en-US" sz="1800" dirty="0"/>
              <a:t> </a:t>
            </a:r>
            <a:r>
              <a:rPr lang="en-US" sz="1800" dirty="0" err="1"/>
              <a:t>dikirim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endParaRPr lang="en-US" sz="18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000875" y="198334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91851904"/>
              </p:ext>
            </p:extLst>
          </p:nvPr>
        </p:nvGraphicFramePr>
        <p:xfrm>
          <a:off x="6168981" y="1983346"/>
          <a:ext cx="5413420" cy="4468041"/>
        </p:xfrm>
        <a:graphic>
          <a:graphicData uri="http://schemas.openxmlformats.org/presentationml/2006/ole">
            <p:oleObj spid="_x0000_s2074" r:id="rId3" imgW="5848216" imgH="4819637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054880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Baca Resume </a:t>
            </a:r>
            <a:r>
              <a:rPr lang="en-US" dirty="0" err="1"/>
              <a:t>Medis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983345"/>
            <a:ext cx="5443470" cy="4468041"/>
          </a:xfrm>
        </p:spPr>
        <p:txBody>
          <a:bodyPr>
            <a:noAutofit/>
          </a:bodyPr>
          <a:lstStyle/>
          <a:p>
            <a:pPr marL="484632" indent="-457200">
              <a:buFont typeface="+mj-lt"/>
              <a:buAutoNum type="arabicPeriod"/>
            </a:pPr>
            <a:r>
              <a:rPr lang="en-US" sz="1800" dirty="0" err="1"/>
              <a:t>Pengguna</a:t>
            </a:r>
            <a:r>
              <a:rPr lang="en-US" sz="1800" dirty="0"/>
              <a:t> </a:t>
            </a:r>
            <a:r>
              <a:rPr lang="en-US" sz="1800" dirty="0" err="1"/>
              <a:t>mencari</a:t>
            </a:r>
            <a:r>
              <a:rPr lang="en-US" sz="1800" dirty="0"/>
              <a:t> data NIK </a:t>
            </a:r>
            <a:r>
              <a:rPr lang="en-US" sz="1800" dirty="0" err="1"/>
              <a:t>pasien</a:t>
            </a:r>
            <a:r>
              <a:rPr lang="en-US" sz="1800" dirty="0"/>
              <a:t> yang </a:t>
            </a:r>
            <a:r>
              <a:rPr lang="en-US" sz="1800" dirty="0" err="1"/>
              <a:t>dirujuk</a:t>
            </a:r>
            <a:r>
              <a:rPr lang="en-US" sz="1800" dirty="0"/>
              <a:t> </a:t>
            </a:r>
            <a:r>
              <a:rPr lang="en-US" sz="1800" dirty="0" err="1"/>
              <a:t>menggunakan</a:t>
            </a:r>
            <a:r>
              <a:rPr lang="en-US" sz="1800" dirty="0"/>
              <a:t> SIMRS </a:t>
            </a:r>
            <a:r>
              <a:rPr lang="en-US" sz="1800" dirty="0" err="1"/>
              <a:t>milik</a:t>
            </a:r>
            <a:r>
              <a:rPr lang="en-US" sz="1800" dirty="0"/>
              <a:t> </a:t>
            </a:r>
            <a:r>
              <a:rPr lang="en-US" sz="1800" dirty="0" err="1"/>
              <a:t>faskesnya</a:t>
            </a:r>
            <a:endParaRPr lang="en-US" sz="1800" dirty="0"/>
          </a:p>
          <a:p>
            <a:pPr marL="484632" indent="-457200">
              <a:buFont typeface="+mj-lt"/>
              <a:buAutoNum type="arabicPeriod"/>
            </a:pPr>
            <a:r>
              <a:rPr lang="en-US" sz="1800" dirty="0"/>
              <a:t>SIMRS </a:t>
            </a:r>
            <a:r>
              <a:rPr lang="en-US" sz="1800" dirty="0" err="1"/>
              <a:t>menyusun</a:t>
            </a:r>
            <a:r>
              <a:rPr lang="en-US" sz="1800" dirty="0"/>
              <a:t> (</a:t>
            </a:r>
            <a:r>
              <a:rPr lang="en-US" sz="1800" i="1" dirty="0"/>
              <a:t>generate</a:t>
            </a:r>
            <a:r>
              <a:rPr lang="en-US" sz="1800" dirty="0"/>
              <a:t>) data </a:t>
            </a:r>
            <a:r>
              <a:rPr lang="en-US" sz="1800" dirty="0" err="1"/>
              <a:t>permintaan</a:t>
            </a:r>
            <a:r>
              <a:rPr lang="en-US" sz="1800" dirty="0"/>
              <a:t> resume </a:t>
            </a:r>
            <a:r>
              <a:rPr lang="en-US" sz="1800" dirty="0" err="1"/>
              <a:t>medis</a:t>
            </a:r>
            <a:r>
              <a:rPr lang="en-US" sz="1800" dirty="0"/>
              <a:t> </a:t>
            </a:r>
            <a:r>
              <a:rPr lang="en-US" sz="1800" dirty="0" err="1"/>
              <a:t>sesuai</a:t>
            </a:r>
            <a:r>
              <a:rPr lang="en-US" sz="1800" dirty="0"/>
              <a:t> format </a:t>
            </a:r>
            <a:r>
              <a:rPr lang="en-US" sz="1800" dirty="0" err="1"/>
              <a:t>standar</a:t>
            </a:r>
            <a:r>
              <a:rPr lang="en-US" sz="1800" dirty="0"/>
              <a:t> resume </a:t>
            </a:r>
            <a:r>
              <a:rPr lang="en-US" sz="1800" dirty="0" err="1"/>
              <a:t>medis</a:t>
            </a:r>
            <a:r>
              <a:rPr lang="en-US" sz="1800" dirty="0"/>
              <a:t> </a:t>
            </a:r>
            <a:r>
              <a:rPr lang="en-US" sz="1800" dirty="0" err="1"/>
              <a:t>integrasi</a:t>
            </a:r>
            <a:r>
              <a:rPr lang="en-US" sz="1800" dirty="0"/>
              <a:t> (RMI).</a:t>
            </a:r>
          </a:p>
          <a:p>
            <a:pPr marL="484632" indent="-457200">
              <a:buFont typeface="+mj-lt"/>
              <a:buAutoNum type="arabicPeriod"/>
            </a:pPr>
            <a:r>
              <a:rPr lang="en-US" sz="1800" dirty="0"/>
              <a:t>SIMRS </a:t>
            </a:r>
            <a:r>
              <a:rPr lang="en-US" sz="1800" dirty="0" err="1"/>
              <a:t>mengirim</a:t>
            </a:r>
            <a:r>
              <a:rPr lang="en-US" sz="1800" dirty="0"/>
              <a:t> </a:t>
            </a:r>
            <a:r>
              <a:rPr lang="en-US" sz="1800" dirty="0" err="1"/>
              <a:t>permintaan</a:t>
            </a:r>
            <a:r>
              <a:rPr lang="en-US" sz="1800" dirty="0"/>
              <a:t> data resume </a:t>
            </a:r>
            <a:r>
              <a:rPr lang="en-US" sz="1800" dirty="0" err="1"/>
              <a:t>medis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system RMI </a:t>
            </a:r>
            <a:r>
              <a:rPr lang="en-US" sz="1800" dirty="0" err="1"/>
              <a:t>kemenkes</a:t>
            </a:r>
            <a:r>
              <a:rPr lang="en-US" sz="1800" dirty="0"/>
              <a:t> via web service</a:t>
            </a:r>
          </a:p>
          <a:p>
            <a:pPr marL="484632" indent="-457200">
              <a:buFont typeface="+mj-lt"/>
              <a:buAutoNum type="arabicPeriod"/>
            </a:pPr>
            <a:r>
              <a:rPr lang="en-US" sz="1800" dirty="0"/>
              <a:t>RMI </a:t>
            </a:r>
            <a:r>
              <a:rPr lang="en-US" sz="1800" dirty="0" err="1"/>
              <a:t>memvalidasi</a:t>
            </a:r>
            <a:r>
              <a:rPr lang="en-US" sz="1800" dirty="0"/>
              <a:t> </a:t>
            </a:r>
            <a:r>
              <a:rPr lang="en-US" sz="1800" dirty="0" err="1"/>
              <a:t>permintaan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faskes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mencari</a:t>
            </a:r>
            <a:r>
              <a:rPr lang="en-US" sz="1800" dirty="0"/>
              <a:t> data resume </a:t>
            </a:r>
            <a:r>
              <a:rPr lang="en-US" sz="1800" dirty="0" err="1"/>
              <a:t>medis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i="1" dirty="0"/>
              <a:t>bank data</a:t>
            </a:r>
            <a:r>
              <a:rPr lang="en-US" sz="1800" dirty="0"/>
              <a:t> resume </a:t>
            </a:r>
            <a:r>
              <a:rPr lang="en-US" sz="1800" dirty="0" err="1"/>
              <a:t>medis</a:t>
            </a:r>
            <a:r>
              <a:rPr lang="en-US" sz="1800" dirty="0"/>
              <a:t> </a:t>
            </a:r>
            <a:r>
              <a:rPr lang="en-US" sz="1800" dirty="0" err="1"/>
              <a:t>nasional</a:t>
            </a:r>
            <a:endParaRPr lang="en-US" sz="1800" dirty="0"/>
          </a:p>
          <a:p>
            <a:pPr marL="484632" indent="-457200">
              <a:buFont typeface="+mj-lt"/>
              <a:buAutoNum type="arabicPeriod"/>
            </a:pPr>
            <a:r>
              <a:rPr lang="en-US" sz="1800" dirty="0"/>
              <a:t>RMI </a:t>
            </a:r>
            <a:r>
              <a:rPr lang="en-US" sz="1800" dirty="0" err="1"/>
              <a:t>mengirim</a:t>
            </a:r>
            <a:r>
              <a:rPr lang="en-US" sz="1800" dirty="0"/>
              <a:t> data resume </a:t>
            </a:r>
            <a:r>
              <a:rPr lang="en-US" sz="1800" dirty="0" err="1"/>
              <a:t>medis</a:t>
            </a:r>
            <a:r>
              <a:rPr lang="en-US" sz="1800" dirty="0"/>
              <a:t> yang </a:t>
            </a:r>
            <a:r>
              <a:rPr lang="en-US" sz="1800" dirty="0" err="1"/>
              <a:t>diminta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smtClean="0"/>
              <a:t>SIMRS</a:t>
            </a:r>
          </a:p>
          <a:p>
            <a:pPr marL="484632" indent="-457200">
              <a:buFont typeface="+mj-lt"/>
              <a:buAutoNum type="arabicPeriod"/>
            </a:pPr>
            <a:r>
              <a:rPr lang="en-US" sz="1800" dirty="0" smtClean="0"/>
              <a:t>SIMRS </a:t>
            </a:r>
            <a:r>
              <a:rPr lang="en-US" sz="1800" dirty="0" err="1"/>
              <a:t>menerima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mengolah</a:t>
            </a:r>
            <a:r>
              <a:rPr lang="en-US" sz="1800" dirty="0"/>
              <a:t> data resume </a:t>
            </a:r>
            <a:r>
              <a:rPr lang="en-US" sz="1800" dirty="0" err="1"/>
              <a:t>medis</a:t>
            </a:r>
            <a:r>
              <a:rPr lang="en-US" sz="1800" dirty="0"/>
              <a:t> yang </a:t>
            </a:r>
            <a:r>
              <a:rPr lang="en-US" sz="1800" dirty="0" err="1"/>
              <a:t>diterima</a:t>
            </a:r>
            <a:r>
              <a:rPr lang="en-US" sz="1800" dirty="0"/>
              <a:t>.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000875" y="198334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66393039"/>
              </p:ext>
            </p:extLst>
          </p:nvPr>
        </p:nvGraphicFramePr>
        <p:xfrm>
          <a:off x="6387922" y="2119605"/>
          <a:ext cx="5444410" cy="4493619"/>
        </p:xfrm>
        <a:graphic>
          <a:graphicData uri="http://schemas.openxmlformats.org/presentationml/2006/ole">
            <p:oleObj spid="_x0000_s3098" r:id="rId3" imgW="5848216" imgH="4819637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967245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id-ID" dirty="0" smtClean="0"/>
          </a:p>
          <a:p>
            <a:r>
              <a:rPr lang="id-ID" dirty="0" smtClean="0"/>
              <a:t>Kebijakan</a:t>
            </a:r>
            <a:endParaRPr lang="en-US" dirty="0" smtClean="0"/>
          </a:p>
          <a:p>
            <a:r>
              <a:rPr lang="en-US" dirty="0" err="1" smtClean="0"/>
              <a:t>Alur</a:t>
            </a:r>
            <a:r>
              <a:rPr lang="en-US" dirty="0" smtClean="0"/>
              <a:t> proses</a:t>
            </a:r>
            <a:endParaRPr lang="en-US" dirty="0"/>
          </a:p>
          <a:p>
            <a:r>
              <a:rPr lang="en-US" dirty="0" err="1" smtClean="0"/>
              <a:t>Aplikasi</a:t>
            </a:r>
            <a:r>
              <a:rPr lang="en-US" dirty="0" smtClean="0"/>
              <a:t> Resume </a:t>
            </a:r>
            <a:r>
              <a:rPr lang="en-US" dirty="0" err="1" smtClean="0"/>
              <a:t>Medis</a:t>
            </a:r>
            <a:r>
              <a:rPr lang="en-US" dirty="0" smtClean="0"/>
              <a:t> </a:t>
            </a:r>
            <a:r>
              <a:rPr lang="en-US" dirty="0" err="1" smtClean="0"/>
              <a:t>Integrasi</a:t>
            </a:r>
            <a:endParaRPr lang="en-US" dirty="0"/>
          </a:p>
          <a:p>
            <a:r>
              <a:rPr lang="en-US" dirty="0" err="1" smtClean="0"/>
              <a:t>Teknis</a:t>
            </a:r>
            <a:r>
              <a:rPr lang="en-US" dirty="0" smtClean="0"/>
              <a:t> Bridging</a:t>
            </a:r>
            <a:endParaRPr lang="en-US" dirty="0"/>
          </a:p>
          <a:p>
            <a:r>
              <a:rPr lang="en-US" dirty="0" err="1" smtClean="0"/>
              <a:t>Uji</a:t>
            </a:r>
            <a:r>
              <a:rPr lang="en-US" dirty="0" smtClean="0"/>
              <a:t> </a:t>
            </a:r>
            <a:r>
              <a:rPr lang="en-US" dirty="0" err="1" smtClean="0"/>
              <a:t>Coba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08910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Ketentuan</a:t>
            </a:r>
            <a:r>
              <a:rPr lang="en-US" dirty="0" smtClean="0"/>
              <a:t> </a:t>
            </a:r>
            <a:r>
              <a:rPr lang="en-US" dirty="0" err="1" smtClean="0"/>
              <a:t>Teknis</a:t>
            </a:r>
            <a:r>
              <a:rPr lang="en-US" dirty="0" smtClean="0"/>
              <a:t> Web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 err="1"/>
              <a:t>Pengiriman</a:t>
            </a:r>
            <a:r>
              <a:rPr lang="en-GB" dirty="0"/>
              <a:t> data resume </a:t>
            </a:r>
            <a:r>
              <a:rPr lang="en-GB" dirty="0" err="1"/>
              <a:t>medis</a:t>
            </a:r>
            <a:r>
              <a:rPr lang="en-GB" dirty="0"/>
              <a:t> </a:t>
            </a:r>
            <a:r>
              <a:rPr lang="en-GB" dirty="0" err="1"/>
              <a:t>dilakukan</a:t>
            </a:r>
            <a:r>
              <a:rPr lang="en-GB" dirty="0"/>
              <a:t> </a:t>
            </a:r>
            <a:r>
              <a:rPr lang="en-GB" dirty="0" err="1"/>
              <a:t>setiap</a:t>
            </a:r>
            <a:r>
              <a:rPr lang="en-GB" dirty="0"/>
              <a:t> </a:t>
            </a:r>
            <a:r>
              <a:rPr lang="en-GB" dirty="0" err="1"/>
              <a:t>melakukan</a:t>
            </a:r>
            <a:r>
              <a:rPr lang="en-GB" dirty="0"/>
              <a:t> proses </a:t>
            </a:r>
            <a:r>
              <a:rPr lang="en-GB" dirty="0" err="1"/>
              <a:t>rujukan</a:t>
            </a:r>
            <a:endParaRPr lang="en-US" dirty="0"/>
          </a:p>
          <a:p>
            <a:pPr lvl="0"/>
            <a:r>
              <a:rPr lang="en-GB" dirty="0"/>
              <a:t>Data yang </a:t>
            </a:r>
            <a:r>
              <a:rPr lang="en-GB" dirty="0" err="1"/>
              <a:t>dikirimkan</a:t>
            </a:r>
            <a:r>
              <a:rPr lang="en-GB" dirty="0"/>
              <a:t> </a:t>
            </a:r>
            <a:r>
              <a:rPr lang="en-GB" dirty="0" err="1"/>
              <a:t>menggunakan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POST </a:t>
            </a:r>
            <a:r>
              <a:rPr lang="en-GB" dirty="0" err="1"/>
              <a:t>dengan</a:t>
            </a:r>
            <a:r>
              <a:rPr lang="en-GB" dirty="0"/>
              <a:t> format JSON </a:t>
            </a:r>
            <a:endParaRPr lang="en-US" dirty="0"/>
          </a:p>
          <a:p>
            <a:pPr lvl="0"/>
            <a:r>
              <a:rPr lang="en-GB" dirty="0"/>
              <a:t>Format </a:t>
            </a:r>
            <a:r>
              <a:rPr lang="en-GB" dirty="0" err="1"/>
              <a:t>pengiriman</a:t>
            </a:r>
            <a:r>
              <a:rPr lang="en-GB" dirty="0"/>
              <a:t> data </a:t>
            </a:r>
            <a:r>
              <a:rPr lang="en-GB" dirty="0" err="1"/>
              <a:t>dari</a:t>
            </a:r>
            <a:r>
              <a:rPr lang="en-GB" dirty="0"/>
              <a:t> SIMRS </a:t>
            </a:r>
            <a:r>
              <a:rPr lang="id-ID" dirty="0"/>
              <a:t>ke </a:t>
            </a:r>
            <a:r>
              <a:rPr lang="en-US" dirty="0"/>
              <a:t>RMI </a:t>
            </a:r>
            <a:r>
              <a:rPr lang="en-GB" dirty="0" err="1"/>
              <a:t>sesuai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 smtClean="0"/>
              <a:t>variabel</a:t>
            </a:r>
            <a:r>
              <a:rPr lang="en-GB" dirty="0" smtClean="0"/>
              <a:t> </a:t>
            </a:r>
            <a:r>
              <a:rPr lang="en-GB" dirty="0" err="1"/>
              <a:t>integrasi</a:t>
            </a:r>
            <a:r>
              <a:rPr lang="en-GB" dirty="0"/>
              <a:t> data yang </a:t>
            </a:r>
            <a:r>
              <a:rPr lang="en-GB" dirty="0" err="1"/>
              <a:t>sudah</a:t>
            </a:r>
            <a:r>
              <a:rPr lang="en-GB" dirty="0"/>
              <a:t> </a:t>
            </a:r>
            <a:r>
              <a:rPr lang="en-GB" dirty="0" err="1"/>
              <a:t>ditentukan</a:t>
            </a:r>
            <a:endParaRPr lang="en-US" dirty="0"/>
          </a:p>
          <a:p>
            <a:pPr lvl="0"/>
            <a:r>
              <a:rPr lang="en-GB" dirty="0"/>
              <a:t>RS </a:t>
            </a:r>
            <a:r>
              <a:rPr lang="en-GB" dirty="0" err="1"/>
              <a:t>mengirimkan</a:t>
            </a:r>
            <a:r>
              <a:rPr lang="en-GB" dirty="0"/>
              <a:t> </a:t>
            </a:r>
            <a:r>
              <a:rPr lang="id-ID" dirty="0"/>
              <a:t>d</a:t>
            </a:r>
            <a:r>
              <a:rPr lang="en-GB" dirty="0" err="1"/>
              <a:t>ata</a:t>
            </a:r>
            <a:r>
              <a:rPr lang="en-GB" dirty="0"/>
              <a:t> </a:t>
            </a:r>
            <a:r>
              <a:rPr lang="id-ID" dirty="0"/>
              <a:t>indikator </a:t>
            </a:r>
            <a:r>
              <a:rPr lang="en-GB" dirty="0" err="1"/>
              <a:t>melalui</a:t>
            </a:r>
            <a:r>
              <a:rPr lang="en-GB" dirty="0"/>
              <a:t> </a:t>
            </a:r>
            <a:r>
              <a:rPr lang="en-GB" i="1" dirty="0"/>
              <a:t>web service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menggunakan</a:t>
            </a:r>
            <a:r>
              <a:rPr lang="en-GB" dirty="0"/>
              <a:t> </a:t>
            </a:r>
            <a:r>
              <a:rPr lang="en-GB" i="1" dirty="0"/>
              <a:t>username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i="1" dirty="0"/>
              <a:t>password</a:t>
            </a:r>
            <a:r>
              <a:rPr lang="en-GB" dirty="0"/>
              <a:t> yang </a:t>
            </a:r>
            <a:r>
              <a:rPr lang="en-GB" dirty="0" err="1"/>
              <a:t>diberikan</a:t>
            </a:r>
            <a:r>
              <a:rPr lang="en-GB" dirty="0"/>
              <a:t>.</a:t>
            </a:r>
            <a:endParaRPr lang="en-US" dirty="0"/>
          </a:p>
          <a:p>
            <a:r>
              <a:rPr lang="en-GB" dirty="0" err="1"/>
              <a:t>Menambahkan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en-GB" dirty="0"/>
              <a:t> </a:t>
            </a:r>
            <a:r>
              <a:rPr lang="en-GB" dirty="0" err="1"/>
              <a:t>Variabel</a:t>
            </a:r>
            <a:r>
              <a:rPr lang="en-GB" dirty="0"/>
              <a:t> yang </a:t>
            </a:r>
            <a:r>
              <a:rPr lang="en-GB" dirty="0" err="1"/>
              <a:t>dibutuhkan</a:t>
            </a:r>
            <a:r>
              <a:rPr lang="en-GB" dirty="0"/>
              <a:t> </a:t>
            </a:r>
            <a:r>
              <a:rPr lang="en-GB" dirty="0" err="1"/>
              <a:t>ataupun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proses </a:t>
            </a:r>
            <a:r>
              <a:rPr lang="en-GB" dirty="0" err="1"/>
              <a:t>validasi</a:t>
            </a:r>
            <a:r>
              <a:rPr lang="en-GB" dirty="0"/>
              <a:t> yang </a:t>
            </a:r>
            <a:r>
              <a:rPr lang="en-GB" dirty="0" err="1"/>
              <a:t>dikirim</a:t>
            </a:r>
            <a:r>
              <a:rPr lang="en-GB" dirty="0"/>
              <a:t> </a:t>
            </a:r>
            <a:r>
              <a:rPr lang="en-GB" dirty="0" err="1"/>
              <a:t>pada</a:t>
            </a:r>
            <a:r>
              <a:rPr lang="en-GB" dirty="0"/>
              <a:t> HTTP Header, </a:t>
            </a:r>
            <a:r>
              <a:rPr lang="en-GB" dirty="0" err="1"/>
              <a:t>antara</a:t>
            </a:r>
            <a:r>
              <a:rPr lang="en-GB" dirty="0"/>
              <a:t> lain: Request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13399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umeMedisIntegrasi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03412" y="174813"/>
            <a:ext cx="11430000" cy="659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454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Pemanfaatan</a:t>
            </a:r>
            <a:r>
              <a:rPr lang="en-US" dirty="0" smtClean="0"/>
              <a:t> Data </a:t>
            </a:r>
            <a:r>
              <a:rPr lang="en-US" dirty="0"/>
              <a:t>Resume </a:t>
            </a:r>
            <a:r>
              <a:rPr lang="en-US" dirty="0" err="1" smtClean="0"/>
              <a:t>Medis</a:t>
            </a:r>
            <a:r>
              <a:rPr lang="en-US" dirty="0" smtClean="0"/>
              <a:t> </a:t>
            </a:r>
            <a:r>
              <a:rPr lang="en-US" dirty="0" err="1" smtClean="0"/>
              <a:t>Integrasi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Analisa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Riset</a:t>
            </a:r>
            <a:endParaRPr lang="en-US" dirty="0" smtClean="0"/>
          </a:p>
          <a:p>
            <a:r>
              <a:rPr lang="en-US" dirty="0" err="1" smtClean="0"/>
              <a:t>Sumber</a:t>
            </a:r>
            <a:r>
              <a:rPr lang="en-US" dirty="0" smtClean="0"/>
              <a:t> data </a:t>
            </a:r>
            <a:r>
              <a:rPr lang="en-US" dirty="0" err="1" smtClean="0"/>
              <a:t>rujukan</a:t>
            </a:r>
            <a:r>
              <a:rPr lang="en-US" dirty="0" smtClean="0"/>
              <a:t> Nasional</a:t>
            </a:r>
          </a:p>
          <a:p>
            <a:r>
              <a:rPr lang="en-US" dirty="0" err="1" smtClean="0"/>
              <a:t>Akses</a:t>
            </a:r>
            <a:r>
              <a:rPr lang="en-US" dirty="0" smtClean="0"/>
              <a:t> data Resume </a:t>
            </a:r>
            <a:r>
              <a:rPr lang="en-US" dirty="0" err="1" smtClean="0"/>
              <a:t>Medis</a:t>
            </a:r>
            <a:r>
              <a:rPr lang="en-US" dirty="0" smtClean="0"/>
              <a:t> </a:t>
            </a:r>
            <a:r>
              <a:rPr lang="id-ID" dirty="0" smtClean="0"/>
              <a:t>antar faskes</a:t>
            </a:r>
            <a:endParaRPr lang="en-US" dirty="0" smtClean="0"/>
          </a:p>
          <a:p>
            <a:r>
              <a:rPr lang="en-US" dirty="0" smtClean="0"/>
              <a:t>Data Resume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Pasien</a:t>
            </a:r>
            <a:r>
              <a:rPr lang="en-US" dirty="0" smtClean="0"/>
              <a:t> -&gt; Android</a:t>
            </a:r>
          </a:p>
        </p:txBody>
      </p:sp>
    </p:spTree>
    <p:extLst>
      <p:ext uri="{BB962C8B-B14F-4D97-AF65-F5344CB8AC3E}">
        <p14:creationId xmlns:p14="http://schemas.microsoft.com/office/powerpoint/2010/main" xmlns="" val="11260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Test Resume pasien via app/Android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>
                <a:hlinkClick r:id="rId2"/>
              </a:rPr>
              <a:t>http://sardjito.co.id/resumeapp</a:t>
            </a:r>
            <a:r>
              <a:rPr lang="en-US" sz="4000" smtClean="0">
                <a:hlinkClick r:id="rId2"/>
              </a:rPr>
              <a:t>/</a:t>
            </a:r>
            <a:endParaRPr lang="en-US" sz="4000" smtClean="0"/>
          </a:p>
          <a:p>
            <a:endParaRPr lang="en-US" sz="280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8735" y="2546287"/>
            <a:ext cx="8526162" cy="479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872722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8737"/>
            <a:ext cx="10972800" cy="1143000"/>
          </a:xfrm>
        </p:spPr>
        <p:txBody>
          <a:bodyPr/>
          <a:lstStyle/>
          <a:p>
            <a:r>
              <a:rPr lang="en-US" smtClean="0"/>
              <a:t>Installasi APK</a:t>
            </a:r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30578" y="766118"/>
            <a:ext cx="3350741" cy="59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95386" y="766118"/>
            <a:ext cx="3342938" cy="5943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13254" y="2360141"/>
            <a:ext cx="3126260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mtClean="0"/>
              <a:t>Masukkan NIK</a:t>
            </a:r>
          </a:p>
          <a:p>
            <a:pPr marL="342900" indent="-342900">
              <a:buAutoNum type="arabicPeriod"/>
            </a:pPr>
            <a:r>
              <a:rPr lang="en-US" smtClean="0"/>
              <a:t>Konfirmasi Nomer HP </a:t>
            </a: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xmlns="" val="21800070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8737"/>
            <a:ext cx="10972800" cy="1143000"/>
          </a:xfrm>
        </p:spPr>
        <p:txBody>
          <a:bodyPr/>
          <a:lstStyle/>
          <a:p>
            <a:r>
              <a:rPr lang="en-US" smtClean="0"/>
              <a:t>Installasi APK</a:t>
            </a:r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97097" y="704334"/>
            <a:ext cx="3238686" cy="5758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01282" y="704334"/>
            <a:ext cx="3238686" cy="5758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13254" y="2360141"/>
            <a:ext cx="3126260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mtClean="0"/>
              <a:t>Masukkan Kode OTP</a:t>
            </a:r>
          </a:p>
          <a:p>
            <a:pPr marL="342900" indent="-342900">
              <a:buAutoNum type="arabicPeriod"/>
            </a:pPr>
            <a:r>
              <a:rPr lang="en-US" smtClean="0"/>
              <a:t>Masukkan Kode PIN</a:t>
            </a: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xmlns="" val="22035120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8737"/>
            <a:ext cx="10972800" cy="1143000"/>
          </a:xfrm>
        </p:spPr>
        <p:txBody>
          <a:bodyPr/>
          <a:lstStyle/>
          <a:p>
            <a:r>
              <a:rPr lang="en-US" smtClean="0"/>
              <a:t>Installasi APK</a:t>
            </a:r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68797" y="475996"/>
            <a:ext cx="3461949" cy="6155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69740" y="475996"/>
            <a:ext cx="3481936" cy="6155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8294099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8737"/>
            <a:ext cx="10972800" cy="1143000"/>
          </a:xfrm>
        </p:spPr>
        <p:txBody>
          <a:bodyPr/>
          <a:lstStyle/>
          <a:p>
            <a:r>
              <a:rPr lang="en-US" smtClean="0"/>
              <a:t>Installasi APK</a:t>
            </a:r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80006" y="506627"/>
            <a:ext cx="3431101" cy="6100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41921" y="481913"/>
            <a:ext cx="3459928" cy="6151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102422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39" y="321025"/>
            <a:ext cx="10972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b="1" smtClean="0"/>
              <a:t>Resume Medis pasien via app/Android versi production</a:t>
            </a:r>
            <a:endParaRPr lang="en-US" sz="3600" b="1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087" b="5534"/>
          <a:stretch/>
        </p:blipFill>
        <p:spPr bwMode="auto">
          <a:xfrm>
            <a:off x="543696" y="1458094"/>
            <a:ext cx="11120567" cy="5338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2409568" y="3039762"/>
            <a:ext cx="1581664" cy="20635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322514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047" y="219994"/>
            <a:ext cx="10972800" cy="1143000"/>
          </a:xfrm>
        </p:spPr>
        <p:txBody>
          <a:bodyPr/>
          <a:lstStyle/>
          <a:p>
            <a:r>
              <a:rPr lang="id-ID" dirty="0" smtClean="0"/>
              <a:t>Tantangan dan Jawaban</a:t>
            </a:r>
            <a:endParaRPr lang="id-ID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09600" y="1464516"/>
          <a:ext cx="10972800" cy="5130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486400"/>
                <a:gridCol w="548640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id-ID" dirty="0" smtClean="0"/>
                        <a:t>INTERNAL</a:t>
                      </a:r>
                      <a:endParaRPr lang="id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 smtClean="0">
                          <a:latin typeface="Chaparral Pro" panose="02060503040505020203" pitchFamily="18" charset="0"/>
                        </a:rPr>
                        <a:t>Belum adanya </a:t>
                      </a:r>
                      <a:r>
                        <a:rPr lang="en-US" dirty="0" err="1" smtClean="0">
                          <a:latin typeface="Chaparral Pro" panose="02060503040505020203" pitchFamily="18" charset="0"/>
                        </a:rPr>
                        <a:t>Komitmen</a:t>
                      </a:r>
                      <a:r>
                        <a:rPr lang="en-US" dirty="0" smtClean="0">
                          <a:latin typeface="Chaparral Pro" panose="02060503040505020203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Chaparral Pro" panose="02060503040505020203" pitchFamily="18" charset="0"/>
                        </a:rPr>
                        <a:t>dari</a:t>
                      </a:r>
                      <a:r>
                        <a:rPr lang="en-US" dirty="0" smtClean="0">
                          <a:latin typeface="Chaparral Pro" panose="02060503040505020203" pitchFamily="18" charset="0"/>
                        </a:rPr>
                        <a:t>  </a:t>
                      </a:r>
                      <a:r>
                        <a:rPr lang="en-US" dirty="0" err="1" smtClean="0">
                          <a:latin typeface="Chaparral Pro" panose="02060503040505020203" pitchFamily="18" charset="0"/>
                        </a:rPr>
                        <a:t>Pimpinan</a:t>
                      </a:r>
                      <a:r>
                        <a:rPr lang="en-US" dirty="0" smtClean="0">
                          <a:latin typeface="Chaparral Pro" panose="02060503040505020203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Chaparral Pro" panose="02060503040505020203" pitchFamily="18" charset="0"/>
                        </a:rPr>
                        <a:t>dan</a:t>
                      </a:r>
                      <a:r>
                        <a:rPr lang="en-US" dirty="0" smtClean="0">
                          <a:latin typeface="Chaparral Pro" panose="02060503040505020203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Chaparral Pro" panose="02060503040505020203" pitchFamily="18" charset="0"/>
                        </a:rPr>
                        <a:t>staf</a:t>
                      </a:r>
                      <a:r>
                        <a:rPr lang="en-US" dirty="0" smtClean="0">
                          <a:latin typeface="Chaparral Pro" panose="02060503040505020203" pitchFamily="18" charset="0"/>
                        </a:rPr>
                        <a:t> RS </a:t>
                      </a:r>
                      <a:r>
                        <a:rPr lang="en-US" dirty="0" err="1" smtClean="0">
                          <a:latin typeface="Chaparral Pro" panose="02060503040505020203" pitchFamily="18" charset="0"/>
                        </a:rPr>
                        <a:t>perujuk</a:t>
                      </a:r>
                      <a:r>
                        <a:rPr lang="en-US" dirty="0" smtClean="0">
                          <a:latin typeface="Chaparral Pro" panose="02060503040505020203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Chaparral Pro" panose="02060503040505020203" pitchFamily="18" charset="0"/>
                        </a:rPr>
                        <a:t>untuk</a:t>
                      </a:r>
                      <a:r>
                        <a:rPr lang="en-US" dirty="0" smtClean="0">
                          <a:latin typeface="Chaparral Pro" panose="02060503040505020203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Chaparral Pro" panose="02060503040505020203" pitchFamily="18" charset="0"/>
                        </a:rPr>
                        <a:t>menjalankan</a:t>
                      </a:r>
                      <a:r>
                        <a:rPr lang="en-US" dirty="0" smtClean="0">
                          <a:latin typeface="Chaparral Pro" panose="02060503040505020203" pitchFamily="18" charset="0"/>
                        </a:rPr>
                        <a:t> </a:t>
                      </a:r>
                      <a:r>
                        <a:rPr lang="id-ID" dirty="0" smtClean="0">
                          <a:latin typeface="Chaparral Pro" panose="02060503040505020203" pitchFamily="18" charset="0"/>
                        </a:rPr>
                        <a:t>Resume Medis Integrasi – Sisrute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smtClean="0">
                          <a:latin typeface="Chaparral Pro" panose="02060503040505020203" pitchFamily="18" charset="0"/>
                        </a:rPr>
                        <a:t>Penguatan komitmen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 smtClean="0">
                          <a:latin typeface="Chaparral Pro" panose="02060503040505020203" pitchFamily="18" charset="0"/>
                        </a:rPr>
                        <a:t>Belum tersedia SIMRS yang dilengkapi sistem Resume Medis Elektronis (RMI)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smtClean="0">
                          <a:latin typeface="Chaparral Pro" panose="02060503040505020203" pitchFamily="18" charset="0"/>
                        </a:rPr>
                        <a:t>Pengembangan SIMRS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 smtClean="0">
                          <a:latin typeface="Chaparral Pro" panose="02060503040505020203" pitchFamily="18" charset="0"/>
                        </a:rPr>
                        <a:t>Belum tersedia tenaga IT yang cukup untuk mengelola pengembangan Resume Medis Integrasi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smtClean="0">
                          <a:latin typeface="Chaparral Pro" panose="02060503040505020203" pitchFamily="18" charset="0"/>
                        </a:rPr>
                        <a:t>Analisa kebutuhan tenaga, penambahan jumlah</a:t>
                      </a:r>
                      <a:r>
                        <a:rPr lang="id-ID" baseline="0" dirty="0" smtClean="0">
                          <a:latin typeface="Chaparral Pro" panose="02060503040505020203" pitchFamily="18" charset="0"/>
                        </a:rPr>
                        <a:t> dan/atau peningkatan kualitas tenaga IT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id-ID" b="1" dirty="0" smtClean="0"/>
                        <a:t>EKSTERNAL</a:t>
                      </a:r>
                      <a:endParaRPr lang="id-ID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haparral Pro" pitchFamily="18" charset="0"/>
                        </a:rPr>
                        <a:t>Belum</a:t>
                      </a:r>
                      <a:r>
                        <a:rPr lang="en-US" dirty="0" smtClean="0">
                          <a:latin typeface="Chaparral Pro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Chaparral Pro" pitchFamily="18" charset="0"/>
                        </a:rPr>
                        <a:t>ada</a:t>
                      </a:r>
                      <a:r>
                        <a:rPr lang="en-US" dirty="0" smtClean="0">
                          <a:latin typeface="Chaparral Pro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Chaparral Pro" pitchFamily="18" charset="0"/>
                        </a:rPr>
                        <a:t>kebijakan</a:t>
                      </a:r>
                      <a:r>
                        <a:rPr lang="en-US" dirty="0" smtClean="0">
                          <a:latin typeface="Chaparral Pro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Chaparral Pro" pitchFamily="18" charset="0"/>
                        </a:rPr>
                        <a:t>tertulis</a:t>
                      </a:r>
                      <a:r>
                        <a:rPr lang="en-US" dirty="0" smtClean="0">
                          <a:latin typeface="Chaparral Pro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Chaparral Pro" pitchFamily="18" charset="0"/>
                        </a:rPr>
                        <a:t>sebagai</a:t>
                      </a:r>
                      <a:r>
                        <a:rPr lang="en-US" dirty="0" smtClean="0">
                          <a:latin typeface="Chaparral Pro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Chaparral Pro" pitchFamily="18" charset="0"/>
                        </a:rPr>
                        <a:t>payung</a:t>
                      </a:r>
                      <a:r>
                        <a:rPr lang="en-US" dirty="0" smtClean="0">
                          <a:latin typeface="Chaparral Pro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Chaparral Pro" pitchFamily="18" charset="0"/>
                        </a:rPr>
                        <a:t>hukum</a:t>
                      </a:r>
                      <a:r>
                        <a:rPr lang="en-US" dirty="0" smtClean="0">
                          <a:latin typeface="Chaparral Pro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Chaparral Pro" pitchFamily="18" charset="0"/>
                        </a:rPr>
                        <a:t>bagi</a:t>
                      </a:r>
                      <a:r>
                        <a:rPr lang="en-US" dirty="0" smtClean="0">
                          <a:latin typeface="Chaparral Pro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Chaparral Pro" pitchFamily="18" charset="0"/>
                        </a:rPr>
                        <a:t>Rumah</a:t>
                      </a:r>
                      <a:r>
                        <a:rPr lang="en-US" dirty="0" smtClean="0">
                          <a:latin typeface="Chaparral Pro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Chaparral Pro" pitchFamily="18" charset="0"/>
                        </a:rPr>
                        <a:t>Sakit</a:t>
                      </a:r>
                      <a:r>
                        <a:rPr lang="en-US" dirty="0" smtClean="0">
                          <a:latin typeface="Chaparral Pro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Chaparral Pro" pitchFamily="18" charset="0"/>
                        </a:rPr>
                        <a:t>atau</a:t>
                      </a:r>
                      <a:r>
                        <a:rPr lang="en-US" dirty="0" smtClean="0">
                          <a:latin typeface="Chaparral Pro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Chaparral Pro" pitchFamily="18" charset="0"/>
                        </a:rPr>
                        <a:t>Puskesmas</a:t>
                      </a:r>
                      <a:r>
                        <a:rPr lang="en-US" dirty="0" smtClean="0">
                          <a:latin typeface="Chaparral Pro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Chaparral Pro" pitchFamily="18" charset="0"/>
                        </a:rPr>
                        <a:t>untuk</a:t>
                      </a:r>
                      <a:r>
                        <a:rPr lang="en-US" dirty="0" smtClean="0">
                          <a:latin typeface="Chaparral Pro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Chaparral Pro" pitchFamily="18" charset="0"/>
                        </a:rPr>
                        <a:t>melakukan</a:t>
                      </a:r>
                      <a:r>
                        <a:rPr lang="en-US" dirty="0" smtClean="0">
                          <a:latin typeface="Chaparral Pro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Chaparral Pro" pitchFamily="18" charset="0"/>
                        </a:rPr>
                        <a:t>implementasi</a:t>
                      </a:r>
                      <a:r>
                        <a:rPr lang="en-US" dirty="0" smtClean="0">
                          <a:latin typeface="Chaparral Pro" pitchFamily="18" charset="0"/>
                        </a:rPr>
                        <a:t> </a:t>
                      </a:r>
                      <a:r>
                        <a:rPr lang="id-ID" dirty="0" smtClean="0">
                          <a:latin typeface="Chaparral Pro" pitchFamily="18" charset="0"/>
                        </a:rPr>
                        <a:t>RMI</a:t>
                      </a:r>
                      <a:endParaRPr lang="id-ID" dirty="0">
                        <a:latin typeface="Chaparral Pro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smtClean="0">
                          <a:latin typeface="Chaparral Pro" panose="02060503040505020203" pitchFamily="18" charset="0"/>
                        </a:rPr>
                        <a:t>Dinkes</a:t>
                      </a:r>
                      <a:r>
                        <a:rPr lang="id-ID" baseline="0" dirty="0" smtClean="0">
                          <a:latin typeface="Chaparral Pro" panose="02060503040505020203" pitchFamily="18" charset="0"/>
                        </a:rPr>
                        <a:t> menerbitkan kebijakan tertulis mengenai pelaksanaan RMI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 smtClean="0">
                          <a:latin typeface="Chaparral Pro" panose="02060503040505020203" pitchFamily="18" charset="0"/>
                        </a:rPr>
                        <a:t>Belum semua RS menjalankan RMI secara serentak, sehingga ada rujukan yang tidak diresponse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smtClean="0">
                          <a:latin typeface="Chaparral Pro" panose="02060503040505020203" pitchFamily="18" charset="0"/>
                        </a:rPr>
                        <a:t>Komitmen</a:t>
                      </a:r>
                      <a:r>
                        <a:rPr lang="id-ID" baseline="0" dirty="0" smtClean="0">
                          <a:latin typeface="Chaparral Pro" panose="02060503040505020203" pitchFamily="18" charset="0"/>
                        </a:rPr>
                        <a:t> bersama mengimplementasikan RMI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 smtClean="0">
                          <a:latin typeface="Chaparral Pro" panose="02060503040505020203" pitchFamily="18" charset="0"/>
                        </a:rPr>
                        <a:t>Adanya sistem sejenis yang “mirip” harus diimlementasikan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smtClean="0">
                          <a:latin typeface="Chaparral Pro" panose="02060503040505020203" pitchFamily="18" charset="0"/>
                        </a:rPr>
                        <a:t>Kemenkes/Dinkes menetapkan kebijakan untuk Integrasi</a:t>
                      </a:r>
                      <a:r>
                        <a:rPr lang="id-ID" baseline="0" dirty="0" smtClean="0">
                          <a:latin typeface="Chaparral Pro" panose="02060503040505020203" pitchFamily="18" charset="0"/>
                        </a:rPr>
                        <a:t> / bridging antara sistem yang mirip.</a:t>
                      </a:r>
                      <a:endParaRPr lang="id-ID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z="2800" dirty="0" smtClean="0"/>
              <a:t>Sisrute = Sistem Rujukan Terintegrasi untuk mendukung proses rujukan antar faskes</a:t>
            </a:r>
          </a:p>
          <a:p>
            <a:r>
              <a:rPr lang="id-ID" sz="2800" dirty="0" smtClean="0"/>
              <a:t>Resume Medis Terintegrasi (RMI) = Data Resume Medis pasien yang dapat dipertukarkan menggunakan SISRUTE</a:t>
            </a:r>
          </a:p>
          <a:p>
            <a:endParaRPr lang="id-ID" sz="2800" dirty="0" smtClean="0"/>
          </a:p>
          <a:p>
            <a:r>
              <a:rPr lang="en-US" sz="2800" dirty="0" err="1" smtClean="0"/>
              <a:t>Sistem</a:t>
            </a:r>
            <a:r>
              <a:rPr lang="en-US" sz="2800" dirty="0" smtClean="0"/>
              <a:t> Resume </a:t>
            </a:r>
            <a:r>
              <a:rPr lang="en-US" sz="2800" dirty="0" err="1" smtClean="0"/>
              <a:t>Medis</a:t>
            </a:r>
            <a:r>
              <a:rPr lang="en-US" sz="2800" dirty="0" smtClean="0"/>
              <a:t> </a:t>
            </a:r>
            <a:r>
              <a:rPr lang="en-US" sz="2800" dirty="0" err="1" smtClean="0"/>
              <a:t>Integrasi</a:t>
            </a:r>
            <a:r>
              <a:rPr lang="en-US" sz="2800" dirty="0" smtClean="0"/>
              <a:t> </a:t>
            </a:r>
            <a:r>
              <a:rPr lang="en-US" sz="2800" dirty="0" err="1" smtClean="0"/>
              <a:t>merupakan</a:t>
            </a:r>
            <a:r>
              <a:rPr lang="en-US" sz="2800" dirty="0" smtClean="0"/>
              <a:t> </a:t>
            </a:r>
            <a:r>
              <a:rPr lang="en-US" sz="2800" dirty="0" err="1" smtClean="0"/>
              <a:t>bagian</a:t>
            </a:r>
            <a:r>
              <a:rPr lang="en-US" sz="2800" dirty="0" smtClean="0"/>
              <a:t> </a:t>
            </a:r>
            <a:r>
              <a:rPr lang="en-US" sz="2800" dirty="0" err="1" smtClean="0"/>
              <a:t>dari</a:t>
            </a:r>
            <a:r>
              <a:rPr lang="en-US" sz="2800" dirty="0" smtClean="0"/>
              <a:t> </a:t>
            </a:r>
            <a:r>
              <a:rPr lang="en-US" sz="2800" dirty="0" err="1" smtClean="0"/>
              <a:t>komponen</a:t>
            </a:r>
            <a:r>
              <a:rPr lang="en-US" sz="2800" dirty="0" smtClean="0"/>
              <a:t> data </a:t>
            </a:r>
            <a:r>
              <a:rPr lang="en-US" sz="2800" dirty="0" err="1" smtClean="0"/>
              <a:t>Sistem</a:t>
            </a:r>
            <a:r>
              <a:rPr lang="en-US" sz="2800" dirty="0" smtClean="0"/>
              <a:t> </a:t>
            </a:r>
            <a:r>
              <a:rPr lang="en-US" sz="2800" dirty="0" err="1" smtClean="0"/>
              <a:t>Rujukan</a:t>
            </a:r>
            <a:r>
              <a:rPr lang="en-US" sz="2800" dirty="0" smtClean="0"/>
              <a:t> </a:t>
            </a:r>
            <a:r>
              <a:rPr lang="en-US" sz="2800" dirty="0" err="1" smtClean="0"/>
              <a:t>Nasional</a:t>
            </a:r>
            <a:r>
              <a:rPr lang="en-US" sz="2800" dirty="0" smtClean="0"/>
              <a:t>. </a:t>
            </a:r>
          </a:p>
          <a:p>
            <a:r>
              <a:rPr lang="en-US" sz="2800" dirty="0" smtClean="0"/>
              <a:t>Resume </a:t>
            </a:r>
            <a:r>
              <a:rPr lang="en-US" sz="2800" dirty="0" err="1" smtClean="0"/>
              <a:t>Medis</a:t>
            </a:r>
            <a:r>
              <a:rPr lang="en-US" sz="2800" dirty="0" smtClean="0"/>
              <a:t> </a:t>
            </a:r>
            <a:r>
              <a:rPr lang="en-US" sz="2800" dirty="0" err="1" smtClean="0"/>
              <a:t>Integrasi</a:t>
            </a:r>
            <a:r>
              <a:rPr lang="en-US" sz="2800" dirty="0" smtClean="0"/>
              <a:t> </a:t>
            </a:r>
            <a:r>
              <a:rPr lang="en-US" sz="2800" dirty="0" err="1" smtClean="0"/>
              <a:t>sebagai</a:t>
            </a:r>
            <a:r>
              <a:rPr lang="en-US" sz="2800" dirty="0" smtClean="0"/>
              <a:t> bank data Resume </a:t>
            </a:r>
            <a:r>
              <a:rPr lang="en-US" sz="2800" dirty="0" err="1" smtClean="0"/>
              <a:t>Medis</a:t>
            </a:r>
            <a:r>
              <a:rPr lang="en-US" sz="2800" dirty="0" smtClean="0"/>
              <a:t> </a:t>
            </a:r>
            <a:r>
              <a:rPr lang="en-US" sz="2800" dirty="0" err="1" smtClean="0"/>
              <a:t>pasien</a:t>
            </a:r>
            <a:r>
              <a:rPr lang="en-US" sz="2800" dirty="0" smtClean="0"/>
              <a:t> yang </a:t>
            </a:r>
            <a:r>
              <a:rPr lang="en-US" sz="2800" dirty="0" err="1" smtClean="0"/>
              <a:t>dapat</a:t>
            </a:r>
            <a:r>
              <a:rPr lang="en-US" sz="2800" dirty="0" smtClean="0"/>
              <a:t> </a:t>
            </a:r>
            <a:r>
              <a:rPr lang="en-US" sz="2800" dirty="0" err="1" smtClean="0"/>
              <a:t>diakses</a:t>
            </a:r>
            <a:r>
              <a:rPr lang="en-US" sz="2800" dirty="0" smtClean="0"/>
              <a:t> </a:t>
            </a:r>
            <a:r>
              <a:rPr lang="en-US" sz="2800" dirty="0" err="1" smtClean="0"/>
              <a:t>oleh</a:t>
            </a:r>
            <a:r>
              <a:rPr lang="en-US" sz="2800" dirty="0" smtClean="0"/>
              <a:t> </a:t>
            </a:r>
            <a:r>
              <a:rPr lang="en-US" sz="2800" dirty="0" err="1" smtClean="0"/>
              <a:t>faskes</a:t>
            </a:r>
            <a:r>
              <a:rPr lang="en-US" sz="2800" dirty="0" smtClean="0"/>
              <a:t> / </a:t>
            </a:r>
            <a:r>
              <a:rPr lang="en-US" sz="2800" dirty="0" err="1" smtClean="0"/>
              <a:t>pasien</a:t>
            </a:r>
            <a:r>
              <a:rPr lang="en-US" sz="2800" dirty="0" smtClean="0"/>
              <a:t> </a:t>
            </a:r>
            <a:r>
              <a:rPr lang="en-US" sz="2800" dirty="0" err="1" smtClean="0"/>
              <a:t>setiap</a:t>
            </a:r>
            <a:r>
              <a:rPr lang="en-US" sz="2800" dirty="0" smtClean="0"/>
              <a:t> </a:t>
            </a:r>
            <a:r>
              <a:rPr lang="en-US" sz="2800" dirty="0" err="1" smtClean="0"/>
              <a:t>saat</a:t>
            </a:r>
            <a:r>
              <a:rPr lang="en-US" sz="2800" dirty="0" smtClean="0"/>
              <a:t> </a:t>
            </a:r>
            <a:r>
              <a:rPr lang="en-US" sz="2800" dirty="0" err="1" smtClean="0"/>
              <a:t>dibutuhkan</a:t>
            </a:r>
            <a:r>
              <a:rPr lang="en-US" sz="2800" dirty="0" smtClean="0"/>
              <a:t>.</a:t>
            </a:r>
            <a:endParaRPr lang="id-ID" sz="2800" dirty="0" smtClean="0"/>
          </a:p>
          <a:p>
            <a:pPr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xmlns="" val="3339554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Terima</a:t>
            </a:r>
            <a:r>
              <a:rPr lang="en-US" dirty="0" smtClean="0"/>
              <a:t> </a:t>
            </a:r>
            <a:r>
              <a:rPr lang="en-US" dirty="0" err="1" smtClean="0"/>
              <a:t>Kasih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3071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Kebijakan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Permenkes No 001 Tahun 2012 tentang Sistem Rujukan Pelayanan Kesehatan Perorangan</a:t>
            </a:r>
          </a:p>
          <a:p>
            <a:r>
              <a:rPr lang="en-US" smtClean="0"/>
              <a:t>Permenkes Revisi 269  Tahun 2008 tentang Rekam Medis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50203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62066" y="114430"/>
            <a:ext cx="5730215" cy="6662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017155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 smtClean="0"/>
              <a:t>Kebijakan</a:t>
            </a:r>
            <a:endParaRPr lang="id-ID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96259" y="272642"/>
            <a:ext cx="7469040" cy="6585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61333" y="1980612"/>
            <a:ext cx="3424106" cy="3723901"/>
          </a:xfrm>
          <a:prstGeom prst="rect">
            <a:avLst/>
          </a:prstGeom>
        </p:spPr>
        <p:txBody>
          <a:bodyPr vert="horz" lIns="0" rIns="0" bIns="0" anchor="t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Revisi Permenkes 269 Tahun 2008</a:t>
            </a:r>
            <a:endParaRPr kumimoji="0" lang="id-ID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Kebijakan</a:t>
            </a:r>
            <a:endParaRPr lang="id-ID" dirty="0"/>
          </a:p>
        </p:txBody>
      </p:sp>
      <p:pic>
        <p:nvPicPr>
          <p:cNvPr id="2560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49490" y="262623"/>
            <a:ext cx="6840756" cy="6389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Kebijakan</a:t>
            </a:r>
            <a:endParaRPr lang="id-ID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4713" y="1013255"/>
            <a:ext cx="7720955" cy="4598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Kebijakan</a:t>
            </a:r>
            <a:endParaRPr lang="id-ID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1405" y="249144"/>
            <a:ext cx="7030559" cy="6218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sentation on brainstorming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Business brainstorming presentation.potx" id="{DE77CA07-3D7A-4CF2-AF02-587F794CB3CB}" vid="{13C2A94F-C0A1-4622-B71C-29A3B00D5E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brainstorming presentation</Template>
  <TotalTime>1201</TotalTime>
  <Words>775</Words>
  <Application>Microsoft Office PowerPoint</Application>
  <PresentationFormat>Custom</PresentationFormat>
  <Paragraphs>109</Paragraphs>
  <Slides>30</Slides>
  <Notes>1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Presentation on brainstorming</vt:lpstr>
      <vt:lpstr>Resume Medis Terintegrasi</vt:lpstr>
      <vt:lpstr>Agenda</vt:lpstr>
      <vt:lpstr>Overview</vt:lpstr>
      <vt:lpstr>Kebijakan</vt:lpstr>
      <vt:lpstr>Slide 5</vt:lpstr>
      <vt:lpstr>Kebijakan</vt:lpstr>
      <vt:lpstr>Kebijakan</vt:lpstr>
      <vt:lpstr>Kebijakan</vt:lpstr>
      <vt:lpstr>Kebijakan</vt:lpstr>
      <vt:lpstr>Kebijakan</vt:lpstr>
      <vt:lpstr>Alur</vt:lpstr>
      <vt:lpstr>Aplikasi Sisrute – Resume Medis (1)</vt:lpstr>
      <vt:lpstr>Aplikasi Sisrute – Resume Medis (2)</vt:lpstr>
      <vt:lpstr>Aplikasi Sisrute – Resume Medis (3)</vt:lpstr>
      <vt:lpstr>Web Service Resume Medis terintegrasi (1)</vt:lpstr>
      <vt:lpstr>Web Service Resume Medis terintegrasi (2)</vt:lpstr>
      <vt:lpstr>Sisrute Integrasi dengan SIMRS</vt:lpstr>
      <vt:lpstr>Simpan/Tambah Resume Medis</vt:lpstr>
      <vt:lpstr>Baca Resume Medis</vt:lpstr>
      <vt:lpstr>Ketentuan Teknis Web Service</vt:lpstr>
      <vt:lpstr>Slide 21</vt:lpstr>
      <vt:lpstr>Pemanfaatan Data Resume Medis Integrasi</vt:lpstr>
      <vt:lpstr>Test Resume pasien via app/Android</vt:lpstr>
      <vt:lpstr>Installasi APK</vt:lpstr>
      <vt:lpstr>Installasi APK</vt:lpstr>
      <vt:lpstr>Installasi APK</vt:lpstr>
      <vt:lpstr>Installasi APK</vt:lpstr>
      <vt:lpstr>Resume Medis pasien via app/Android versi production</vt:lpstr>
      <vt:lpstr>Tantangan dan Jawaban</vt:lpstr>
      <vt:lpstr>Terima Kasih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Resume Medis Terintegrasi</dc:title>
  <dc:creator>Windows User</dc:creator>
  <cp:lastModifiedBy>INS-TI</cp:lastModifiedBy>
  <cp:revision>62</cp:revision>
  <dcterms:created xsi:type="dcterms:W3CDTF">2018-09-13T05:30:45Z</dcterms:created>
  <dcterms:modified xsi:type="dcterms:W3CDTF">2019-04-24T09:30:36Z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